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0" r:id="rId1"/>
  </p:sldMasterIdLst>
  <p:notesMasterIdLst>
    <p:notesMasterId r:id="rId3"/>
  </p:notesMasterIdLst>
  <p:sldIdLst>
    <p:sldId id="256" r:id="rId2"/>
  </p:sldIdLst>
  <p:sldSz cx="7561263" cy="10693400"/>
  <p:notesSz cx="6797675" cy="9926638"/>
  <p:defaultText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70">
          <p15:clr>
            <a:srgbClr val="A4A3A4"/>
          </p15:clr>
        </p15:guide>
        <p15:guide id="2" pos="2382">
          <p15:clr>
            <a:srgbClr val="A4A3A4"/>
          </p15:clr>
        </p15:guide>
      </p15:sldGuideLst>
    </p:ext>
    <p:ext uri="{2D200454-40CA-4A62-9FC3-DE9A4176ACB9}">
      <p15:notesGuideLst xmlns:p15="http://schemas.microsoft.com/office/powerpoint/2012/main">
        <p15:guide id="1" orient="horz" pos="3212" userDrawn="1">
          <p15:clr>
            <a:srgbClr val="A4A3A4"/>
          </p15:clr>
        </p15:guide>
        <p15:guide id="2" pos="2227" userDrawn="1">
          <p15:clr>
            <a:srgbClr val="A4A3A4"/>
          </p15:clr>
        </p15:guide>
        <p15:guide id="3" orient="horz" pos="3138" userDrawn="1">
          <p15:clr>
            <a:srgbClr val="A4A3A4"/>
          </p15:clr>
        </p15:guide>
        <p15:guide id="4" pos="2153" userDrawn="1">
          <p15:clr>
            <a:srgbClr val="A4A3A4"/>
          </p15:clr>
        </p15:guide>
        <p15:guide id="5" orient="horz" pos="3289" userDrawn="1">
          <p15:clr>
            <a:srgbClr val="A4A3A4"/>
          </p15:clr>
        </p15:guide>
        <p15:guide id="6" pos="2306" userDrawn="1">
          <p15:clr>
            <a:srgbClr val="A4A3A4"/>
          </p15:clr>
        </p15:guide>
        <p15:guide id="7" orient="horz" pos="3064" userDrawn="1">
          <p15:clr>
            <a:srgbClr val="A4A3A4"/>
          </p15:clr>
        </p15:guide>
        <p15:guide id="8" pos="2081" userDrawn="1">
          <p15:clr>
            <a:srgbClr val="A4A3A4"/>
          </p15:clr>
        </p15:guide>
        <p15:guide id="9" orient="horz" pos="3207" userDrawn="1">
          <p15:clr>
            <a:srgbClr val="A4A3A4"/>
          </p15:clr>
        </p15:guide>
        <p15:guide id="10" orient="horz" pos="3133" userDrawn="1">
          <p15:clr>
            <a:srgbClr val="A4A3A4"/>
          </p15:clr>
        </p15:guide>
        <p15:guide id="11" orient="horz" pos="3284" userDrawn="1">
          <p15:clr>
            <a:srgbClr val="A4A3A4"/>
          </p15:clr>
        </p15:guide>
        <p15:guide id="12" orient="horz" pos="3059" userDrawn="1">
          <p15:clr>
            <a:srgbClr val="A4A3A4"/>
          </p15:clr>
        </p15:guide>
        <p15:guide id="13" pos="2222" userDrawn="1">
          <p15:clr>
            <a:srgbClr val="A4A3A4"/>
          </p15:clr>
        </p15:guide>
        <p15:guide id="14" pos="2147" userDrawn="1">
          <p15:clr>
            <a:srgbClr val="A4A3A4"/>
          </p15:clr>
        </p15:guide>
        <p15:guide id="15" pos="2300" userDrawn="1">
          <p15:clr>
            <a:srgbClr val="A4A3A4"/>
          </p15:clr>
        </p15:guide>
        <p15:guide id="16" pos="2075" userDrawn="1">
          <p15:clr>
            <a:srgbClr val="A4A3A4"/>
          </p15:clr>
        </p15:guide>
        <p15:guide id="17" orient="horz" pos="3202" userDrawn="1">
          <p15:clr>
            <a:srgbClr val="A4A3A4"/>
          </p15:clr>
        </p15:guide>
        <p15:guide id="18" orient="horz" pos="3128" userDrawn="1">
          <p15:clr>
            <a:srgbClr val="A4A3A4"/>
          </p15:clr>
        </p15:guide>
        <p15:guide id="19" orient="horz" pos="3279" userDrawn="1">
          <p15:clr>
            <a:srgbClr val="A4A3A4"/>
          </p15:clr>
        </p15:guide>
        <p15:guide id="20" orient="horz" pos="3054" userDrawn="1">
          <p15:clr>
            <a:srgbClr val="A4A3A4"/>
          </p15:clr>
        </p15:guide>
        <p15:guide id="21" pos="2221" userDrawn="1">
          <p15:clr>
            <a:srgbClr val="A4A3A4"/>
          </p15:clr>
        </p15:guide>
        <p15:guide id="22" pos="2216" userDrawn="1">
          <p15:clr>
            <a:srgbClr val="A4A3A4"/>
          </p15:clr>
        </p15:guide>
        <p15:guide id="23" pos="2141" userDrawn="1">
          <p15:clr>
            <a:srgbClr val="A4A3A4"/>
          </p15:clr>
        </p15:guide>
        <p15:guide id="24" pos="2294" userDrawn="1">
          <p15:clr>
            <a:srgbClr val="A4A3A4"/>
          </p15:clr>
        </p15:guide>
        <p15:guide id="25" pos="206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染川　憲一" initials="染川　憲一" lastIdx="1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CC8CC"/>
    <a:srgbClr val="FEFEAC"/>
    <a:srgbClr val="C1FB8D"/>
    <a:srgbClr val="A8F76D"/>
    <a:srgbClr val="A5E739"/>
    <a:srgbClr val="66CCFF"/>
    <a:srgbClr val="E26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30" d="100"/>
          <a:sy n="130" d="100"/>
        </p:scale>
        <p:origin x="380" y="-5036"/>
      </p:cViewPr>
      <p:guideLst>
        <p:guide orient="horz" pos="3370"/>
        <p:guide pos="2382"/>
      </p:guideLst>
    </p:cSldViewPr>
  </p:slideViewPr>
  <p:notesTextViewPr>
    <p:cViewPr>
      <p:scale>
        <a:sx n="1" d="1"/>
        <a:sy n="1" d="1"/>
      </p:scale>
      <p:origin x="0" y="0"/>
    </p:cViewPr>
  </p:notesTextViewPr>
  <p:notesViewPr>
    <p:cSldViewPr>
      <p:cViewPr varScale="1">
        <p:scale>
          <a:sx n="55" d="100"/>
          <a:sy n="55" d="100"/>
        </p:scale>
        <p:origin x="-2904" y="-96"/>
      </p:cViewPr>
      <p:guideLst>
        <p:guide orient="horz" pos="3212"/>
        <p:guide pos="2227"/>
        <p:guide orient="horz" pos="3138"/>
        <p:guide pos="2153"/>
        <p:guide orient="horz" pos="3289"/>
        <p:guide pos="2306"/>
        <p:guide orient="horz" pos="3064"/>
        <p:guide pos="2081"/>
        <p:guide orient="horz" pos="3207"/>
        <p:guide orient="horz" pos="3133"/>
        <p:guide orient="horz" pos="3284"/>
        <p:guide orient="horz" pos="3059"/>
        <p:guide pos="2222"/>
        <p:guide pos="2147"/>
        <p:guide pos="2300"/>
        <p:guide pos="2075"/>
        <p:guide orient="horz" pos="3202"/>
        <p:guide orient="horz" pos="3128"/>
        <p:guide orient="horz" pos="3279"/>
        <p:guide orient="horz" pos="3054"/>
        <p:guide pos="2221"/>
        <p:guide pos="2216"/>
        <p:guide pos="2141"/>
        <p:guide pos="2294"/>
        <p:guide pos="206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0"/>
            <a:ext cx="2945658" cy="496332"/>
          </a:xfrm>
          <a:prstGeom prst="rect">
            <a:avLst/>
          </a:prstGeom>
        </p:spPr>
        <p:txBody>
          <a:bodyPr vert="horz" lIns="95412" tIns="47710" rIns="95412" bIns="47710"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0453" y="0"/>
            <a:ext cx="2945658" cy="496332"/>
          </a:xfrm>
          <a:prstGeom prst="rect">
            <a:avLst/>
          </a:prstGeom>
        </p:spPr>
        <p:txBody>
          <a:bodyPr vert="horz" lIns="95412" tIns="47710" rIns="95412" bIns="47710" rtlCol="0"/>
          <a:lstStyle>
            <a:lvl1pPr algn="r">
              <a:defRPr sz="1300"/>
            </a:lvl1pPr>
          </a:lstStyle>
          <a:p>
            <a:fld id="{E8092FAF-8740-43CE-9BAC-EF9E9DC5925F}" type="datetimeFigureOut">
              <a:rPr kumimoji="1" lang="ja-JP" altLang="en-US" smtClean="0"/>
              <a:t>2023/7/17</a:t>
            </a:fld>
            <a:endParaRPr kumimoji="1" lang="ja-JP" altLang="en-US"/>
          </a:p>
        </p:txBody>
      </p:sp>
      <p:sp>
        <p:nvSpPr>
          <p:cNvPr id="4" name="スライド イメージ プレースホルダー 3"/>
          <p:cNvSpPr>
            <a:spLocks noGrp="1" noRot="1" noChangeAspect="1"/>
          </p:cNvSpPr>
          <p:nvPr>
            <p:ph type="sldImg" idx="2"/>
          </p:nvPr>
        </p:nvSpPr>
        <p:spPr>
          <a:xfrm>
            <a:off x="2082800" y="744538"/>
            <a:ext cx="2632075" cy="3724275"/>
          </a:xfrm>
          <a:prstGeom prst="rect">
            <a:avLst/>
          </a:prstGeom>
          <a:noFill/>
          <a:ln w="12700">
            <a:solidFill>
              <a:prstClr val="black"/>
            </a:solidFill>
          </a:ln>
        </p:spPr>
        <p:txBody>
          <a:bodyPr vert="horz" lIns="95412" tIns="47710" rIns="95412" bIns="47710" rtlCol="0" anchor="ctr"/>
          <a:lstStyle/>
          <a:p>
            <a:endParaRPr lang="ja-JP" altLang="en-US"/>
          </a:p>
        </p:txBody>
      </p:sp>
      <p:sp>
        <p:nvSpPr>
          <p:cNvPr id="5" name="ノート プレースホルダー 4"/>
          <p:cNvSpPr>
            <a:spLocks noGrp="1"/>
          </p:cNvSpPr>
          <p:nvPr>
            <p:ph type="body" sz="quarter" idx="3"/>
          </p:nvPr>
        </p:nvSpPr>
        <p:spPr>
          <a:xfrm>
            <a:off x="679768" y="4715168"/>
            <a:ext cx="5438140" cy="4466987"/>
          </a:xfrm>
          <a:prstGeom prst="rect">
            <a:avLst/>
          </a:prstGeom>
        </p:spPr>
        <p:txBody>
          <a:bodyPr vert="horz" lIns="95412" tIns="47710" rIns="95412" bIns="4771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28584"/>
            <a:ext cx="2945658" cy="496332"/>
          </a:xfrm>
          <a:prstGeom prst="rect">
            <a:avLst/>
          </a:prstGeom>
        </p:spPr>
        <p:txBody>
          <a:bodyPr vert="horz" lIns="95412" tIns="47710" rIns="95412" bIns="47710"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0453" y="9428584"/>
            <a:ext cx="2945658" cy="496332"/>
          </a:xfrm>
          <a:prstGeom prst="rect">
            <a:avLst/>
          </a:prstGeom>
        </p:spPr>
        <p:txBody>
          <a:bodyPr vert="horz" lIns="95412" tIns="47710" rIns="95412" bIns="47710" rtlCol="0" anchor="b"/>
          <a:lstStyle>
            <a:lvl1pPr algn="r">
              <a:defRPr sz="1300"/>
            </a:lvl1pPr>
          </a:lstStyle>
          <a:p>
            <a:fld id="{8A359BE8-198E-4215-9590-7560D0C0AAD6}" type="slidenum">
              <a:rPr kumimoji="1" lang="ja-JP" altLang="en-US" smtClean="0"/>
              <a:t>‹#›</a:t>
            </a:fld>
            <a:endParaRPr kumimoji="1" lang="ja-JP" altLang="en-US"/>
          </a:p>
        </p:txBody>
      </p:sp>
    </p:spTree>
    <p:extLst>
      <p:ext uri="{BB962C8B-B14F-4D97-AF65-F5344CB8AC3E}">
        <p14:creationId xmlns:p14="http://schemas.microsoft.com/office/powerpoint/2010/main" val="2166767876"/>
      </p:ext>
    </p:extLst>
  </p:cSld>
  <p:clrMap bg1="lt1" tx1="dk1" bg2="lt2" tx2="dk2" accent1="accent1" accent2="accent2" accent3="accent3" accent4="accent4" accent5="accent5" accent6="accent6" hlink="hlink" folHlink="folHlink"/>
  <p:notesStyle>
    <a:lvl1pPr marL="0" algn="l" defTabSz="1043056" rtl="0" eaLnBrk="1" latinLnBrk="0" hangingPunct="1">
      <a:defRPr kumimoji="1" sz="1400" kern="1200">
        <a:solidFill>
          <a:schemeClr val="tx1"/>
        </a:solidFill>
        <a:latin typeface="+mn-lt"/>
        <a:ea typeface="+mn-ea"/>
        <a:cs typeface="+mn-cs"/>
      </a:defRPr>
    </a:lvl1pPr>
    <a:lvl2pPr marL="521528" algn="l" defTabSz="1043056" rtl="0" eaLnBrk="1" latinLnBrk="0" hangingPunct="1">
      <a:defRPr kumimoji="1" sz="1400" kern="1200">
        <a:solidFill>
          <a:schemeClr val="tx1"/>
        </a:solidFill>
        <a:latin typeface="+mn-lt"/>
        <a:ea typeface="+mn-ea"/>
        <a:cs typeface="+mn-cs"/>
      </a:defRPr>
    </a:lvl2pPr>
    <a:lvl3pPr marL="1043056" algn="l" defTabSz="1043056" rtl="0" eaLnBrk="1" latinLnBrk="0" hangingPunct="1">
      <a:defRPr kumimoji="1" sz="1400" kern="1200">
        <a:solidFill>
          <a:schemeClr val="tx1"/>
        </a:solidFill>
        <a:latin typeface="+mn-lt"/>
        <a:ea typeface="+mn-ea"/>
        <a:cs typeface="+mn-cs"/>
      </a:defRPr>
    </a:lvl3pPr>
    <a:lvl4pPr marL="1564584" algn="l" defTabSz="1043056" rtl="0" eaLnBrk="1" latinLnBrk="0" hangingPunct="1">
      <a:defRPr kumimoji="1" sz="1400" kern="1200">
        <a:solidFill>
          <a:schemeClr val="tx1"/>
        </a:solidFill>
        <a:latin typeface="+mn-lt"/>
        <a:ea typeface="+mn-ea"/>
        <a:cs typeface="+mn-cs"/>
      </a:defRPr>
    </a:lvl4pPr>
    <a:lvl5pPr marL="2086112" algn="l" defTabSz="1043056" rtl="0" eaLnBrk="1" latinLnBrk="0" hangingPunct="1">
      <a:defRPr kumimoji="1" sz="1400" kern="1200">
        <a:solidFill>
          <a:schemeClr val="tx1"/>
        </a:solidFill>
        <a:latin typeface="+mn-lt"/>
        <a:ea typeface="+mn-ea"/>
        <a:cs typeface="+mn-cs"/>
      </a:defRPr>
    </a:lvl5pPr>
    <a:lvl6pPr marL="2607640" algn="l" defTabSz="1043056" rtl="0" eaLnBrk="1" latinLnBrk="0" hangingPunct="1">
      <a:defRPr kumimoji="1" sz="1400" kern="1200">
        <a:solidFill>
          <a:schemeClr val="tx1"/>
        </a:solidFill>
        <a:latin typeface="+mn-lt"/>
        <a:ea typeface="+mn-ea"/>
        <a:cs typeface="+mn-cs"/>
      </a:defRPr>
    </a:lvl6pPr>
    <a:lvl7pPr marL="3129168" algn="l" defTabSz="1043056" rtl="0" eaLnBrk="1" latinLnBrk="0" hangingPunct="1">
      <a:defRPr kumimoji="1" sz="1400" kern="1200">
        <a:solidFill>
          <a:schemeClr val="tx1"/>
        </a:solidFill>
        <a:latin typeface="+mn-lt"/>
        <a:ea typeface="+mn-ea"/>
        <a:cs typeface="+mn-cs"/>
      </a:defRPr>
    </a:lvl7pPr>
    <a:lvl8pPr marL="3650696" algn="l" defTabSz="1043056" rtl="0" eaLnBrk="1" latinLnBrk="0" hangingPunct="1">
      <a:defRPr kumimoji="1" sz="1400" kern="1200">
        <a:solidFill>
          <a:schemeClr val="tx1"/>
        </a:solidFill>
        <a:latin typeface="+mn-lt"/>
        <a:ea typeface="+mn-ea"/>
        <a:cs typeface="+mn-cs"/>
      </a:defRPr>
    </a:lvl8pPr>
    <a:lvl9pPr marL="4172224" algn="l" defTabSz="1043056" rtl="0" eaLnBrk="1" latinLnBrk="0" hangingPunct="1">
      <a:defRPr kumimoji="1"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82800" y="744538"/>
            <a:ext cx="2632075" cy="37242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A359BE8-198E-4215-9590-7560D0C0AAD6}" type="slidenum">
              <a:rPr kumimoji="1" lang="ja-JP" altLang="en-US" smtClean="0"/>
              <a:t>1</a:t>
            </a:fld>
            <a:endParaRPr kumimoji="1" lang="ja-JP" altLang="en-US"/>
          </a:p>
        </p:txBody>
      </p:sp>
    </p:spTree>
    <p:extLst>
      <p:ext uri="{BB962C8B-B14F-4D97-AF65-F5344CB8AC3E}">
        <p14:creationId xmlns:p14="http://schemas.microsoft.com/office/powerpoint/2010/main" val="3327581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378063" y="356447"/>
            <a:ext cx="6427074" cy="7128932"/>
          </a:xfrm>
        </p:spPr>
        <p:txBody>
          <a:bodyPr anchor="ctr">
            <a:noAutofit/>
          </a:bodyPr>
          <a:lstStyle>
            <a:lvl1pPr>
              <a:lnSpc>
                <a:spcPct val="100000"/>
              </a:lnSpc>
              <a:defRPr sz="8800" spc="-80" baseline="0">
                <a:solidFill>
                  <a:schemeClr val="tx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378063" y="7485380"/>
            <a:ext cx="5670947" cy="1425787"/>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0C319FB-E6E1-47E9-951D-7518B25012E8}" type="datetimeFigureOut">
              <a:rPr kumimoji="1" lang="ja-JP" altLang="en-US" smtClean="0"/>
              <a:t>2023/7/17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Rectangle 8"/>
          <p:cNvSpPr/>
          <p:nvPr/>
        </p:nvSpPr>
        <p:spPr>
          <a:xfrm>
            <a:off x="7443117" y="7556669"/>
            <a:ext cx="118146" cy="313673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7443117" y="0"/>
            <a:ext cx="118146" cy="755666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81AC710D-1938-4B65-A601-901F8E6C2B57}"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40C319FB-E6E1-47E9-951D-7518B25012E8}" type="datetimeFigureOut">
              <a:rPr kumimoji="1" lang="ja-JP" altLang="en-US" smtClean="0"/>
              <a:t>2023/7/17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1AC710D-1938-4B65-A601-901F8E6C2B57}"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81916" y="428232"/>
            <a:ext cx="1701284" cy="9124045"/>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378063" y="428232"/>
            <a:ext cx="4977831" cy="912404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40C319FB-E6E1-47E9-951D-7518B25012E8}" type="datetimeFigureOut">
              <a:rPr kumimoji="1" lang="ja-JP" altLang="en-US" smtClean="0"/>
              <a:t>2023/7/17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1AC710D-1938-4B65-A601-901F8E6C2B57}"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0C319FB-E6E1-47E9-951D-7518B25012E8}" type="datetimeFigureOut">
              <a:rPr kumimoji="1" lang="ja-JP" altLang="en-US" smtClean="0"/>
              <a:t>2023/7/17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1AC710D-1938-4B65-A601-901F8E6C2B57}"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378063" y="2257496"/>
            <a:ext cx="6427074" cy="6737832"/>
          </a:xfrm>
        </p:spPr>
        <p:txBody>
          <a:bodyPr anchor="ctr">
            <a:noAutofit/>
          </a:bodyPr>
          <a:lstStyle>
            <a:lvl1pPr algn="l">
              <a:lnSpc>
                <a:spcPct val="100000"/>
              </a:lnSpc>
              <a:defRPr sz="8800" b="0" cap="all" spc="-80" baseline="0">
                <a:solidFill>
                  <a:schemeClr val="tx1"/>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378063" y="356448"/>
            <a:ext cx="6427074" cy="1663418"/>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7" name="Date Placeholder 6"/>
          <p:cNvSpPr>
            <a:spLocks noGrp="1"/>
          </p:cNvSpPr>
          <p:nvPr>
            <p:ph type="dt" sz="half" idx="10"/>
          </p:nvPr>
        </p:nvSpPr>
        <p:spPr/>
        <p:txBody>
          <a:bodyPr/>
          <a:lstStyle/>
          <a:p>
            <a:fld id="{40C319FB-E6E1-47E9-951D-7518B25012E8}" type="datetimeFigureOut">
              <a:rPr kumimoji="1" lang="ja-JP" altLang="en-US" smtClean="0"/>
              <a:t>2023/7/17</a:t>
            </a:fld>
            <a:endParaRPr kumimoji="1" lang="ja-JP" altLang="en-US"/>
          </a:p>
        </p:txBody>
      </p:sp>
      <p:sp>
        <p:nvSpPr>
          <p:cNvPr id="8" name="Slide Number Placeholder 7"/>
          <p:cNvSpPr>
            <a:spLocks noGrp="1"/>
          </p:cNvSpPr>
          <p:nvPr>
            <p:ph type="sldNum" sz="quarter" idx="11"/>
          </p:nvPr>
        </p:nvSpPr>
        <p:spPr/>
        <p:txBody>
          <a:bodyPr/>
          <a:lstStyle/>
          <a:p>
            <a:fld id="{81AC710D-1938-4B65-A601-901F8E6C2B57}" type="slidenum">
              <a:rPr kumimoji="1" lang="ja-JP" altLang="en-US" smtClean="0"/>
              <a:t>‹#›</a:t>
            </a:fld>
            <a:endParaRPr kumimoji="1" lang="ja-JP" altLang="en-US"/>
          </a:p>
        </p:txBody>
      </p:sp>
      <p:sp>
        <p:nvSpPr>
          <p:cNvPr id="9" name="Footer Placeholder 8"/>
          <p:cNvSpPr>
            <a:spLocks noGrp="1"/>
          </p:cNvSpPr>
          <p:nvPr>
            <p:ph type="ftr" sz="quarter" idx="12"/>
          </p:nvPr>
        </p:nvSpPr>
        <p:spPr/>
        <p:txBody>
          <a:bodyPr/>
          <a:lstStyle/>
          <a:p>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1348425" y="2455522"/>
            <a:ext cx="2722055" cy="7057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209103" y="2455522"/>
            <a:ext cx="2722055" cy="7057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0C319FB-E6E1-47E9-951D-7518B25012E8}" type="datetimeFigureOut">
              <a:rPr kumimoji="1" lang="ja-JP" altLang="en-US" smtClean="0"/>
              <a:t>2023/7/17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1AC710D-1938-4B65-A601-901F8E6C2B57}"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a:p>
        </p:txBody>
      </p:sp>
      <p:sp>
        <p:nvSpPr>
          <p:cNvPr id="3" name="Text Placeholder 2"/>
          <p:cNvSpPr>
            <a:spLocks noGrp="1"/>
          </p:cNvSpPr>
          <p:nvPr>
            <p:ph type="body" idx="1"/>
          </p:nvPr>
        </p:nvSpPr>
        <p:spPr>
          <a:xfrm>
            <a:off x="1345905" y="2452353"/>
            <a:ext cx="2722055" cy="997555"/>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345905" y="3522937"/>
            <a:ext cx="2722055" cy="598830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211623" y="2452353"/>
            <a:ext cx="2722055" cy="997555"/>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ja-JP" altLang="en-US"/>
              <a:t>マスター テキストの書式設定</a:t>
            </a:r>
          </a:p>
        </p:txBody>
      </p:sp>
      <p:sp>
        <p:nvSpPr>
          <p:cNvPr id="6" name="Content Placeholder 5"/>
          <p:cNvSpPr>
            <a:spLocks noGrp="1"/>
          </p:cNvSpPr>
          <p:nvPr>
            <p:ph sz="quarter" idx="4"/>
          </p:nvPr>
        </p:nvSpPr>
        <p:spPr>
          <a:xfrm>
            <a:off x="4211623" y="3522937"/>
            <a:ext cx="2722055" cy="598830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0C319FB-E6E1-47E9-951D-7518B25012E8}" type="datetimeFigureOut">
              <a:rPr kumimoji="1" lang="ja-JP" altLang="en-US" smtClean="0"/>
              <a:t>2023/7/17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1AC710D-1938-4B65-A601-901F8E6C2B57}"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40C319FB-E6E1-47E9-951D-7518B25012E8}" type="datetimeFigureOut">
              <a:rPr kumimoji="1" lang="ja-JP" altLang="en-US" smtClean="0"/>
              <a:t>2023/7/17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1AC710D-1938-4B65-A601-901F8E6C2B57}"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C319FB-E6E1-47E9-951D-7518B25012E8}" type="datetimeFigureOut">
              <a:rPr kumimoji="1" lang="ja-JP" altLang="en-US" smtClean="0"/>
              <a:t>2023/7/17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1AC710D-1938-4B65-A601-901F8E6C2B57}"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2956244" y="2495127"/>
            <a:ext cx="4226956" cy="698635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378064" y="2495127"/>
            <a:ext cx="2487603" cy="6986355"/>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0C319FB-E6E1-47E9-951D-7518B25012E8}" type="datetimeFigureOut">
              <a:rPr kumimoji="1" lang="ja-JP" altLang="en-US" smtClean="0"/>
              <a:t>2023/7/17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1AC710D-1938-4B65-A601-901F8E6C2B57}" type="slidenum">
              <a:rPr kumimoji="1" lang="ja-JP" altLang="en-US" smtClean="0"/>
              <a:t>‹#›</a:t>
            </a:fld>
            <a:endParaRPr kumimoji="1" lang="ja-JP" altLang="en-US"/>
          </a:p>
        </p:txBody>
      </p:sp>
      <p:sp>
        <p:nvSpPr>
          <p:cNvPr id="8" name="Title 7"/>
          <p:cNvSpPr>
            <a:spLocks noGrp="1"/>
          </p:cNvSpPr>
          <p:nvPr>
            <p:ph type="title"/>
          </p:nvPr>
        </p:nvSpPr>
        <p:spPr/>
        <p:txBody>
          <a:bodyPr/>
          <a:lstStyle/>
          <a:p>
            <a:r>
              <a:rPr lang="ja-JP" altLang="en-US"/>
              <a:t>マスター タイトルの書式設定</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Rectangle 8"/>
          <p:cNvSpPr/>
          <p:nvPr/>
        </p:nvSpPr>
        <p:spPr>
          <a:xfrm>
            <a:off x="7443117" y="7556669"/>
            <a:ext cx="118146" cy="313673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0" y="0"/>
            <a:ext cx="7442913" cy="7556669"/>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378063" y="8911167"/>
            <a:ext cx="6742126" cy="712893"/>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0C319FB-E6E1-47E9-951D-7518B25012E8}" type="datetimeFigureOut">
              <a:rPr kumimoji="1" lang="ja-JP" altLang="en-US" smtClean="0"/>
              <a:t>2023/7/17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81AC710D-1938-4B65-A601-901F8E6C2B57}" type="slidenum">
              <a:rPr kumimoji="1" lang="ja-JP" altLang="en-US" smtClean="0"/>
              <a:t>‹#›</a:t>
            </a:fld>
            <a:endParaRPr kumimoji="1" lang="ja-JP" altLang="en-US"/>
          </a:p>
        </p:txBody>
      </p:sp>
      <p:sp>
        <p:nvSpPr>
          <p:cNvPr id="8" name="Title 7"/>
          <p:cNvSpPr>
            <a:spLocks noGrp="1"/>
          </p:cNvSpPr>
          <p:nvPr>
            <p:ph type="title"/>
          </p:nvPr>
        </p:nvSpPr>
        <p:spPr>
          <a:xfrm>
            <a:off x="378063" y="7723011"/>
            <a:ext cx="6742126" cy="1188156"/>
          </a:xfrm>
        </p:spPr>
        <p:txBody>
          <a:bodyPr anchor="t">
            <a:normAutofit/>
          </a:bodyPr>
          <a:lstStyle>
            <a:lvl1pPr>
              <a:defRPr sz="3200"/>
            </a:lvl1pPr>
          </a:lstStyle>
          <a:p>
            <a:r>
              <a:rPr lang="ja-JP" altLang="en-US"/>
              <a:t>マスター タイトルの書式設定</a:t>
            </a:r>
            <a:endParaRPr lang="en-US" dirty="0"/>
          </a:p>
        </p:txBody>
      </p:sp>
      <p:sp>
        <p:nvSpPr>
          <p:cNvPr id="10" name="Rectangle 9"/>
          <p:cNvSpPr/>
          <p:nvPr/>
        </p:nvSpPr>
        <p:spPr>
          <a:xfrm>
            <a:off x="7443117" y="0"/>
            <a:ext cx="118146" cy="755666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78063" y="238127"/>
            <a:ext cx="4788800" cy="2138680"/>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378063" y="2732758"/>
            <a:ext cx="6301053" cy="6819519"/>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378063" y="9624062"/>
            <a:ext cx="2835474" cy="475262"/>
          </a:xfrm>
          <a:prstGeom prst="rect">
            <a:avLst/>
          </a:prstGeom>
        </p:spPr>
        <p:txBody>
          <a:bodyPr vert="horz" lIns="91440" tIns="45720" rIns="91440" bIns="0" rtlCol="0" anchor="b"/>
          <a:lstStyle>
            <a:lvl1pPr algn="l">
              <a:defRPr sz="1000">
                <a:solidFill>
                  <a:schemeClr val="tx1"/>
                </a:solidFill>
              </a:defRPr>
            </a:lvl1pPr>
          </a:lstStyle>
          <a:p>
            <a:fld id="{40C319FB-E6E1-47E9-951D-7518B25012E8}" type="datetimeFigureOut">
              <a:rPr kumimoji="1" lang="ja-JP" altLang="en-US" smtClean="0"/>
              <a:t>2023/7/17</a:t>
            </a:fld>
            <a:endParaRPr kumimoji="1" lang="ja-JP" altLang="en-US"/>
          </a:p>
        </p:txBody>
      </p:sp>
      <p:sp>
        <p:nvSpPr>
          <p:cNvPr id="5" name="Footer Placeholder 4"/>
          <p:cNvSpPr>
            <a:spLocks noGrp="1"/>
          </p:cNvSpPr>
          <p:nvPr>
            <p:ph type="ftr" sz="quarter" idx="3"/>
          </p:nvPr>
        </p:nvSpPr>
        <p:spPr>
          <a:xfrm>
            <a:off x="378063" y="10124076"/>
            <a:ext cx="2835474" cy="442588"/>
          </a:xfrm>
          <a:prstGeom prst="rect">
            <a:avLst/>
          </a:prstGeom>
        </p:spPr>
        <p:txBody>
          <a:bodyPr vert="horz" lIns="91440" tIns="45720" rIns="91440" bIns="45720" rtlCol="0" anchor="t"/>
          <a:lstStyle>
            <a:lvl1pPr algn="l">
              <a:defRPr sz="1000">
                <a:solidFill>
                  <a:schemeClr val="tx1"/>
                </a:solidFill>
              </a:defRPr>
            </a:lvl1pPr>
          </a:lstStyle>
          <a:p>
            <a:endParaRPr kumimoji="1" lang="ja-JP" altLang="en-US"/>
          </a:p>
        </p:txBody>
      </p:sp>
      <p:sp>
        <p:nvSpPr>
          <p:cNvPr id="6" name="Slide Number Placeholder 5"/>
          <p:cNvSpPr>
            <a:spLocks noGrp="1"/>
          </p:cNvSpPr>
          <p:nvPr>
            <p:ph type="sldNum" sz="quarter" idx="4"/>
          </p:nvPr>
        </p:nvSpPr>
        <p:spPr>
          <a:xfrm rot="16200000">
            <a:off x="6321515" y="9310716"/>
            <a:ext cx="2051550" cy="301925"/>
          </a:xfrm>
          <a:prstGeom prst="rect">
            <a:avLst/>
          </a:prstGeom>
        </p:spPr>
        <p:txBody>
          <a:bodyPr vert="horz" lIns="91440" tIns="45720" rIns="91440" bIns="45720" rtlCol="0" anchor="ctr"/>
          <a:lstStyle>
            <a:lvl1pPr algn="l">
              <a:defRPr sz="2400" b="1">
                <a:solidFill>
                  <a:schemeClr val="tx2"/>
                </a:solidFill>
              </a:defRPr>
            </a:lvl1pPr>
          </a:lstStyle>
          <a:p>
            <a:fld id="{81AC710D-1938-4B65-A601-901F8E6C2B57}" type="slidenum">
              <a:rPr kumimoji="1" lang="ja-JP" altLang="en-US" smtClean="0"/>
              <a:t>‹#›</a:t>
            </a:fld>
            <a:endParaRPr kumimoji="1" lang="ja-JP" altLang="en-US"/>
          </a:p>
        </p:txBody>
      </p:sp>
      <p:sp>
        <p:nvSpPr>
          <p:cNvPr id="7" name="Rectangle 6"/>
          <p:cNvSpPr/>
          <p:nvPr/>
        </p:nvSpPr>
        <p:spPr>
          <a:xfrm>
            <a:off x="7443117" y="0"/>
            <a:ext cx="118146" cy="2138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443117" y="2138680"/>
            <a:ext cx="118146" cy="8554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txStyles>
    <p:titleStyle>
      <a:lvl1pPr algn="l" defTabSz="914400" rtl="0" eaLnBrk="1" latinLnBrk="0" hangingPunct="1">
        <a:spcBef>
          <a:spcPct val="0"/>
        </a:spcBef>
        <a:buNone/>
        <a:defRPr kumimoji="1"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kumimoji="1"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kumimoji="1"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kumimoji="1"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kumimoji="1"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kumimoji="1"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7" name="図 2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811529" y="10067260"/>
            <a:ext cx="1497494" cy="560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正方形/長方形 16"/>
          <p:cNvSpPr/>
          <p:nvPr/>
        </p:nvSpPr>
        <p:spPr>
          <a:xfrm>
            <a:off x="653060" y="427401"/>
            <a:ext cx="6583955" cy="172190"/>
          </a:xfrm>
          <a:prstGeom prst="rect">
            <a:avLst/>
          </a:prstGeom>
          <a:solidFill>
            <a:srgbClr val="FCC8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0" name="表 9"/>
          <p:cNvGraphicFramePr>
            <a:graphicFrameLocks noGrp="1"/>
          </p:cNvGraphicFramePr>
          <p:nvPr>
            <p:extLst>
              <p:ext uri="{D42A27DB-BD31-4B8C-83A1-F6EECF244321}">
                <p14:modId xmlns:p14="http://schemas.microsoft.com/office/powerpoint/2010/main" val="1346300236"/>
              </p:ext>
            </p:extLst>
          </p:nvPr>
        </p:nvGraphicFramePr>
        <p:xfrm>
          <a:off x="346350" y="416619"/>
          <a:ext cx="6962673" cy="9809057"/>
        </p:xfrm>
        <a:graphic>
          <a:graphicData uri="http://schemas.openxmlformats.org/drawingml/2006/table">
            <a:tbl>
              <a:tblPr firstRow="1" firstCol="1" bandRow="1">
                <a:tableStyleId>{5C22544A-7EE6-4342-B048-85BDC9FD1C3A}</a:tableStyleId>
              </a:tblPr>
              <a:tblGrid>
                <a:gridCol w="3515482">
                  <a:extLst>
                    <a:ext uri="{9D8B030D-6E8A-4147-A177-3AD203B41FA5}">
                      <a16:colId xmlns:a16="http://schemas.microsoft.com/office/drawing/2014/main" val="20000"/>
                    </a:ext>
                  </a:extLst>
                </a:gridCol>
                <a:gridCol w="3447191">
                  <a:extLst>
                    <a:ext uri="{9D8B030D-6E8A-4147-A177-3AD203B41FA5}">
                      <a16:colId xmlns:a16="http://schemas.microsoft.com/office/drawing/2014/main" val="20001"/>
                    </a:ext>
                  </a:extLst>
                </a:gridCol>
              </a:tblGrid>
              <a:tr h="1676496">
                <a:tc gridSpan="2">
                  <a:txBody>
                    <a:bodyPr/>
                    <a:lstStyle/>
                    <a:p>
                      <a:pPr marL="0" algn="ctr">
                        <a:lnSpc>
                          <a:spcPts val="1500"/>
                        </a:lnSpc>
                        <a:spcAft>
                          <a:spcPts val="0"/>
                        </a:spcAft>
                      </a:pPr>
                      <a:endParaRPr lang="en-US" altLang="ja-JP" sz="1800" u="sng" kern="100" dirty="0">
                        <a:solidFill>
                          <a:schemeClr val="tx1"/>
                        </a:solidFill>
                        <a:effectLst/>
                        <a:latin typeface="HG丸ｺﾞｼｯｸM-PRO" panose="020F0600000000000000" pitchFamily="50" charset="-128"/>
                        <a:ea typeface="HG丸ｺﾞｼｯｸM-PRO" panose="020F0600000000000000" pitchFamily="50" charset="-128"/>
                        <a:cs typeface="+mn-cs"/>
                      </a:endParaRPr>
                    </a:p>
                    <a:p>
                      <a:pPr marL="0" algn="ctr">
                        <a:lnSpc>
                          <a:spcPts val="1500"/>
                        </a:lnSpc>
                        <a:spcAft>
                          <a:spcPts val="0"/>
                        </a:spcAft>
                      </a:pPr>
                      <a:endParaRPr lang="en-US" altLang="ja-JP" sz="1800" u="sng" kern="100" dirty="0">
                        <a:solidFill>
                          <a:schemeClr val="tx1"/>
                        </a:solidFill>
                        <a:effectLst/>
                        <a:latin typeface="HG丸ｺﾞｼｯｸM-PRO" panose="020F0600000000000000" pitchFamily="50" charset="-128"/>
                        <a:ea typeface="HG丸ｺﾞｼｯｸM-PRO" panose="020F0600000000000000" pitchFamily="50" charset="-128"/>
                        <a:cs typeface="+mn-cs"/>
                      </a:endParaRPr>
                    </a:p>
                    <a:p>
                      <a:pPr algn="ctr">
                        <a:lnSpc>
                          <a:spcPts val="2000"/>
                        </a:lnSpc>
                        <a:spcAft>
                          <a:spcPts val="0"/>
                        </a:spcAft>
                      </a:pPr>
                      <a:r>
                        <a:rPr lang="ja-JP" altLang="en-US" sz="2000" u="sng" kern="100" dirty="0">
                          <a:solidFill>
                            <a:schemeClr val="tx1"/>
                          </a:solidFill>
                          <a:effectLst/>
                          <a:latin typeface="HG丸ｺﾞｼｯｸM-PRO" panose="020F0600000000000000" pitchFamily="50" charset="-128"/>
                          <a:ea typeface="HG丸ｺﾞｼｯｸM-PRO" panose="020F0600000000000000" pitchFamily="50" charset="-128"/>
                          <a:cs typeface="+mn-cs"/>
                        </a:rPr>
                        <a:t>採用時における注意点</a:t>
                      </a:r>
                    </a:p>
                    <a:p>
                      <a:pPr algn="l">
                        <a:lnSpc>
                          <a:spcPts val="2000"/>
                        </a:lnSpc>
                        <a:spcAft>
                          <a:spcPts val="0"/>
                        </a:spcAft>
                      </a:pPr>
                      <a:r>
                        <a:rPr kumimoji="1" lang="ja-JP" altLang="en-US" sz="1200" b="0" i="0" u="none" strike="noStrike" kern="1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en-US" altLang="ja-JP" sz="1200" b="0" i="0" u="none" strike="noStrike" kern="1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2022</a:t>
                      </a:r>
                      <a:r>
                        <a:rPr kumimoji="1" lang="ja-JP" altLang="en-US" sz="1200" b="0" i="0" u="none" strike="noStrike" kern="1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年</a:t>
                      </a:r>
                      <a:r>
                        <a:rPr kumimoji="1" lang="en-US" altLang="ja-JP" sz="1200" b="0" i="0" u="none" strike="noStrike" kern="1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4</a:t>
                      </a:r>
                      <a:r>
                        <a:rPr kumimoji="1" lang="ja-JP" altLang="en-US" sz="1200" b="0" i="0" u="none" strike="noStrike" kern="1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月</a:t>
                      </a:r>
                      <a:r>
                        <a:rPr kumimoji="1" lang="en-US" altLang="ja-JP" sz="1200" b="0" i="0" u="none" strike="noStrike" kern="1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1</a:t>
                      </a:r>
                      <a:r>
                        <a:rPr kumimoji="1" lang="ja-JP" altLang="en-US" sz="1200" b="0" i="0" u="none" strike="noStrike" kern="1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日に</a:t>
                      </a:r>
                      <a:r>
                        <a:rPr kumimoji="1" lang="zh-TW" altLang="en-US" sz="1200" b="0" i="0" u="none" strike="noStrike" kern="1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個人情報保護法</a:t>
                      </a:r>
                      <a:r>
                        <a:rPr kumimoji="1" lang="ja-JP" altLang="en-US" sz="1200" b="0" i="0" u="none" strike="noStrike" kern="1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が厳格化され、採用時における履歴書や職務経歴書等といった個人情報書類に関しても、厳重な管理が必要になりました。この法改正により従来通りの管理方法では、労務トラブルを引き起こしかねません。そのためにも、求人募集時からしっかりと注意点を押さえておきましょう。</a:t>
                      </a:r>
                      <a:endParaRPr kumimoji="1" lang="en-US" altLang="ja-JP" sz="1200" b="0" u="none" kern="100" dirty="0">
                        <a:solidFill>
                          <a:schemeClr val="tx1"/>
                        </a:solidFill>
                        <a:effectLst/>
                        <a:latin typeface="HG丸ｺﾞｼｯｸM-PRO" panose="020F0600000000000000" pitchFamily="50" charset="-128"/>
                        <a:ea typeface="HG丸ｺﾞｼｯｸM-PRO" panose="020F0600000000000000" pitchFamily="50" charset="-128"/>
                        <a:cs typeface="+mn-cs"/>
                      </a:endParaRPr>
                    </a:p>
                  </a:txBody>
                  <a:tcPr marL="50803" marR="50803" marT="50803" marB="50803">
                    <a:noFill/>
                  </a:tcPr>
                </a:tc>
                <a:tc hMerge="1">
                  <a:txBody>
                    <a:bodyPr/>
                    <a:lstStyle/>
                    <a:p>
                      <a:endParaRPr kumimoji="1" lang="ja-JP" altLang="en-US"/>
                    </a:p>
                  </a:txBody>
                  <a:tcPr/>
                </a:tc>
                <a:extLst>
                  <a:ext uri="{0D108BD9-81ED-4DB2-BD59-A6C34878D82A}">
                    <a16:rowId xmlns:a16="http://schemas.microsoft.com/office/drawing/2014/main" val="10000"/>
                  </a:ext>
                </a:extLst>
              </a:tr>
              <a:tr h="151647">
                <a:tc gridSpan="2">
                  <a:txBody>
                    <a:bodyPr/>
                    <a:lstStyle/>
                    <a:p>
                      <a:pPr algn="just">
                        <a:lnSpc>
                          <a:spcPts val="100"/>
                        </a:lnSpc>
                        <a:spcAft>
                          <a:spcPts val="0"/>
                        </a:spcAft>
                      </a:pPr>
                      <a:endParaRPr lang="en-US" sz="110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txBody>
                  <a:tcPr marL="50803" marR="50803" marT="50803" marB="50803">
                    <a:solidFill>
                      <a:schemeClr val="bg2">
                        <a:lumMod val="75000"/>
                      </a:schemeClr>
                    </a:solidFill>
                  </a:tcPr>
                </a:tc>
                <a:tc hMerge="1">
                  <a:txBody>
                    <a:bodyPr/>
                    <a:lstStyle/>
                    <a:p>
                      <a:endParaRPr kumimoji="1" lang="ja-JP" altLang="en-US"/>
                    </a:p>
                  </a:txBody>
                  <a:tcPr/>
                </a:tc>
                <a:extLst>
                  <a:ext uri="{0D108BD9-81ED-4DB2-BD59-A6C34878D82A}">
                    <a16:rowId xmlns:a16="http://schemas.microsoft.com/office/drawing/2014/main" val="10001"/>
                  </a:ext>
                </a:extLst>
              </a:tr>
              <a:tr h="7926473">
                <a:tc>
                  <a:txBody>
                    <a:bodyPr/>
                    <a:lstStyle/>
                    <a:p>
                      <a:r>
                        <a:rPr lang="ja-JP" altLang="en-US" sz="1100" b="1" kern="100" dirty="0">
                          <a:solidFill>
                            <a:schemeClr val="tx1"/>
                          </a:solidFill>
                          <a:effectLst/>
                          <a:highlight>
                            <a:srgbClr val="FFFF00"/>
                          </a:highlight>
                          <a:latin typeface="HG丸ｺﾞｼｯｸM-PRO" panose="020F0600000000000000" pitchFamily="50" charset="-128"/>
                          <a:ea typeface="HG丸ｺﾞｼｯｸM-PRO" panose="020F0600000000000000" pitchFamily="50" charset="-128"/>
                          <a:cs typeface="Times New Roman"/>
                        </a:rPr>
                        <a:t>①個人情報保護法の厳格化</a:t>
                      </a:r>
                      <a:endParaRPr lang="en-US" altLang="ja-JP" sz="1100" b="1" kern="100" dirty="0">
                        <a:solidFill>
                          <a:schemeClr val="tx1"/>
                        </a:solidFill>
                        <a:effectLst/>
                        <a:highlight>
                          <a:srgbClr val="FFFF00"/>
                        </a:highlight>
                        <a:latin typeface="HG丸ｺﾞｼｯｸM-PRO" panose="020F0600000000000000" pitchFamily="50" charset="-128"/>
                        <a:ea typeface="HG丸ｺﾞｼｯｸM-PRO" panose="020F0600000000000000" pitchFamily="50" charset="-128"/>
                        <a:cs typeface="Times New Roman"/>
                      </a:endParaRPr>
                    </a:p>
                    <a:p>
                      <a:r>
                        <a:rPr lang="ja-JP" altLang="en-US" sz="1100" b="1" kern="100" dirty="0">
                          <a:solidFill>
                            <a:schemeClr val="tx1"/>
                          </a:solidFill>
                          <a:effectLst/>
                          <a:highlight>
                            <a:srgbClr val="FFFFFF"/>
                          </a:highlight>
                          <a:latin typeface="HG丸ｺﾞｼｯｸM-PRO" panose="020F0600000000000000" pitchFamily="50" charset="-128"/>
                          <a:ea typeface="HG丸ｺﾞｼｯｸM-PRO" panose="020F0600000000000000" pitchFamily="50" charset="-128"/>
                          <a:cs typeface="Times New Roman"/>
                        </a:rPr>
                        <a:t>　</a:t>
                      </a:r>
                      <a:r>
                        <a:rPr lang="ja-JP" altLang="en-US" sz="1100" b="0" kern="100" dirty="0">
                          <a:solidFill>
                            <a:schemeClr val="tx1"/>
                          </a:solidFill>
                          <a:effectLst/>
                          <a:highlight>
                            <a:srgbClr val="FFFFFF"/>
                          </a:highlight>
                          <a:latin typeface="HG丸ｺﾞｼｯｸM-PRO" panose="020F0600000000000000" pitchFamily="50" charset="-128"/>
                          <a:ea typeface="HG丸ｺﾞｼｯｸM-PRO" panose="020F0600000000000000" pitchFamily="50" charset="-128"/>
                          <a:cs typeface="Times New Roman"/>
                        </a:rPr>
                        <a:t>コロナ禍で、インターネットを用いたビジネスは活況を迎えましたが、その反面、一般消費者がインターネットで物品購入のために検索したキーワード情報は購買確率を高めることから個人情報化され規制が入るようになりました。また一般企業においても、求職者・従業員・取引先・顧客情報のほぼ全ての情報をインターネットネットを介したクラウドで管理することができるようになり、いつでもどこでも必要な情報を入手できるようになったことにより個人情報の管理が厳格化されました。特に、</a:t>
                      </a:r>
                      <a:r>
                        <a:rPr lang="en-US" altLang="ja-JP" sz="1100" b="0" kern="100" dirty="0">
                          <a:solidFill>
                            <a:schemeClr val="tx1"/>
                          </a:solidFill>
                          <a:effectLst/>
                          <a:highlight>
                            <a:srgbClr val="FFFFFF"/>
                          </a:highlight>
                          <a:latin typeface="HG丸ｺﾞｼｯｸM-PRO" panose="020F0600000000000000" pitchFamily="50" charset="-128"/>
                          <a:ea typeface="HG丸ｺﾞｼｯｸM-PRO" panose="020F0600000000000000" pitchFamily="50" charset="-128"/>
                          <a:cs typeface="Times New Roman"/>
                        </a:rPr>
                        <a:t>202</a:t>
                      </a:r>
                      <a:r>
                        <a:rPr lang="ja-JP" altLang="en-US" sz="1100" b="0" kern="100" dirty="0">
                          <a:solidFill>
                            <a:schemeClr val="tx1"/>
                          </a:solidFill>
                          <a:effectLst/>
                          <a:highlight>
                            <a:srgbClr val="FFFFFF"/>
                          </a:highlight>
                          <a:latin typeface="HG丸ｺﾞｼｯｸM-PRO" panose="020F0600000000000000" pitchFamily="50" charset="-128"/>
                          <a:ea typeface="HG丸ｺﾞｼｯｸM-PRO" panose="020F0600000000000000" pitchFamily="50" charset="-128"/>
                          <a:cs typeface="Times New Roman"/>
                        </a:rPr>
                        <a:t>２年からは、企業のサーバーにハッカーが不正侵入し、ランサムウェアというコンピューターウイルスを感染させ、サーバー内の個人情報を流出させない代わりに、身代金を要求するという被害が続出しております。このような時代背景からしても、個人情報の厳格化は必須と言えます。</a:t>
                      </a:r>
                      <a:endParaRPr lang="en-US" altLang="ja-JP" sz="1100" b="0" kern="100" dirty="0">
                        <a:solidFill>
                          <a:schemeClr val="tx1"/>
                        </a:solidFill>
                        <a:effectLst/>
                        <a:highlight>
                          <a:srgbClr val="FFFFFF"/>
                        </a:highlight>
                        <a:latin typeface="HG丸ｺﾞｼｯｸM-PRO" panose="020F0600000000000000" pitchFamily="50" charset="-128"/>
                        <a:ea typeface="HG丸ｺﾞｼｯｸM-PRO" panose="020F0600000000000000" pitchFamily="50" charset="-128"/>
                        <a:cs typeface="Times New Roman"/>
                      </a:endParaRPr>
                    </a:p>
                    <a:p>
                      <a:endParaRPr lang="en-US" altLang="ja-JP" sz="1100" b="0" kern="100" dirty="0">
                        <a:solidFill>
                          <a:schemeClr val="tx1"/>
                        </a:solidFill>
                        <a:effectLst/>
                        <a:highlight>
                          <a:srgbClr val="FFFFFF"/>
                        </a:highlight>
                        <a:latin typeface="HG丸ｺﾞｼｯｸM-PRO" panose="020F0600000000000000" pitchFamily="50" charset="-128"/>
                        <a:ea typeface="HG丸ｺﾞｼｯｸM-PRO" panose="020F0600000000000000" pitchFamily="50" charset="-128"/>
                        <a:cs typeface="Times New Roman"/>
                      </a:endParaRPr>
                    </a:p>
                    <a:p>
                      <a:pPr marL="120650" marR="34925" indent="-120650" algn="l" defTabSz="914400" rtl="0" eaLnBrk="1" fontAlgn="auto" latinLnBrk="0" hangingPunct="1">
                        <a:lnSpc>
                          <a:spcPts val="1300"/>
                        </a:lnSpc>
                        <a:spcBef>
                          <a:spcPts val="0"/>
                        </a:spcBef>
                        <a:spcAft>
                          <a:spcPts val="0"/>
                        </a:spcAft>
                        <a:buClrTx/>
                        <a:buSzTx/>
                        <a:buFontTx/>
                        <a:buNone/>
                        <a:tabLst/>
                        <a:defRPr/>
                      </a:pPr>
                      <a:r>
                        <a:rPr lang="ja-JP" altLang="en-US" sz="1100" b="1" kern="100" dirty="0">
                          <a:solidFill>
                            <a:schemeClr val="tx1"/>
                          </a:solidFill>
                          <a:effectLst/>
                          <a:highlight>
                            <a:srgbClr val="FFFF00"/>
                          </a:highlight>
                          <a:latin typeface="HG丸ｺﾞｼｯｸM-PRO" panose="020F0600000000000000" pitchFamily="50" charset="-128"/>
                          <a:ea typeface="HG丸ｺﾞｼｯｸM-PRO" panose="020F0600000000000000" pitchFamily="50" charset="-128"/>
                          <a:cs typeface="Times New Roman"/>
                        </a:rPr>
                        <a:t>⓶個人情報保護法に関する重要改正</a:t>
                      </a:r>
                      <a:endParaRPr lang="en-US" altLang="ja-JP" sz="1100" b="1"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120650" marR="34925" indent="-120650" algn="l" defTabSz="914400" rtl="0" eaLnBrk="1" fontAlgn="auto" latinLnBrk="0" hangingPunct="1">
                        <a:lnSpc>
                          <a:spcPts val="1300"/>
                        </a:lnSpc>
                        <a:spcBef>
                          <a:spcPts val="0"/>
                        </a:spcBef>
                        <a:spcAft>
                          <a:spcPts val="0"/>
                        </a:spcAft>
                        <a:buClrTx/>
                        <a:buSzTx/>
                        <a:buFontTx/>
                        <a:buNone/>
                        <a:tabLst/>
                        <a:defRPr/>
                      </a:pPr>
                      <a:r>
                        <a:rPr lang="ja-JP" altLang="en-US"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採用などで特に関係のある改正内容は次の通りです。</a:t>
                      </a:r>
                      <a:endParaRPr lang="en-US" altLang="ja-JP"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120650" marR="34925" indent="-120650" algn="l" defTabSz="914400" rtl="0" eaLnBrk="1" fontAlgn="auto" latinLnBrk="0" hangingPunct="1">
                        <a:lnSpc>
                          <a:spcPts val="1300"/>
                        </a:lnSpc>
                        <a:spcBef>
                          <a:spcPts val="0"/>
                        </a:spcBef>
                        <a:spcAft>
                          <a:spcPts val="0"/>
                        </a:spcAft>
                        <a:buClrTx/>
                        <a:buSzTx/>
                        <a:buFontTx/>
                        <a:buNone/>
                        <a:tabLst/>
                        <a:defRPr/>
                      </a:pPr>
                      <a:r>
                        <a:rPr lang="ja-JP" altLang="en-US"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１）求職者の権利保護が強化され、従来は、</a:t>
                      </a:r>
                      <a:r>
                        <a:rPr lang="en-US" altLang="ja-JP"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6</a:t>
                      </a:r>
                      <a:r>
                        <a:rPr lang="ja-JP" altLang="en-US"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か月以</a:t>
                      </a:r>
                      <a:endParaRPr lang="en-US" altLang="ja-JP"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120650" marR="34925" indent="-120650" algn="l" defTabSz="914400" rtl="0" eaLnBrk="1" fontAlgn="auto" latinLnBrk="0" hangingPunct="1">
                        <a:lnSpc>
                          <a:spcPts val="1300"/>
                        </a:lnSpc>
                        <a:spcBef>
                          <a:spcPts val="0"/>
                        </a:spcBef>
                        <a:spcAft>
                          <a:spcPts val="0"/>
                        </a:spcAft>
                        <a:buClrTx/>
                        <a:buSzTx/>
                        <a:buFontTx/>
                        <a:buNone/>
                        <a:tabLst/>
                        <a:defRPr/>
                      </a:pPr>
                      <a:r>
                        <a:rPr lang="ja-JP" altLang="en-US"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　　内に消去する短期保存データは、管理の対象外で</a:t>
                      </a:r>
                      <a:endParaRPr lang="en-US" altLang="ja-JP"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120650" marR="34925" indent="-120650" algn="l" defTabSz="914400" rtl="0" eaLnBrk="1" fontAlgn="auto" latinLnBrk="0" hangingPunct="1">
                        <a:lnSpc>
                          <a:spcPts val="1300"/>
                        </a:lnSpc>
                        <a:spcBef>
                          <a:spcPts val="0"/>
                        </a:spcBef>
                        <a:spcAft>
                          <a:spcPts val="0"/>
                        </a:spcAft>
                        <a:buClrTx/>
                        <a:buSzTx/>
                        <a:buFontTx/>
                        <a:buNone/>
                        <a:tabLst/>
                        <a:defRPr/>
                      </a:pPr>
                      <a:r>
                        <a:rPr lang="ja-JP" altLang="en-US"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　　したが、「保有個人データ」に含まれ厳格</a:t>
                      </a:r>
                      <a:endParaRPr lang="en-US" altLang="ja-JP"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120650" marR="34925" indent="-120650" algn="l" defTabSz="914400" rtl="0" eaLnBrk="1" fontAlgn="auto" latinLnBrk="0" hangingPunct="1">
                        <a:lnSpc>
                          <a:spcPts val="1300"/>
                        </a:lnSpc>
                        <a:spcBef>
                          <a:spcPts val="0"/>
                        </a:spcBef>
                        <a:spcAft>
                          <a:spcPts val="0"/>
                        </a:spcAft>
                        <a:buClrTx/>
                        <a:buSzTx/>
                        <a:buFontTx/>
                        <a:buNone/>
                        <a:tabLst/>
                        <a:defRPr/>
                      </a:pPr>
                      <a:r>
                        <a:rPr lang="ja-JP" altLang="en-US"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　　な保管管理が義務化されました。</a:t>
                      </a:r>
                    </a:p>
                    <a:p>
                      <a:pPr marL="120650" marR="34925" indent="-120650" algn="l" defTabSz="914400" rtl="0" eaLnBrk="1" fontAlgn="auto" latinLnBrk="0" hangingPunct="1">
                        <a:lnSpc>
                          <a:spcPts val="1300"/>
                        </a:lnSpc>
                        <a:spcBef>
                          <a:spcPts val="0"/>
                        </a:spcBef>
                        <a:spcAft>
                          <a:spcPts val="0"/>
                        </a:spcAft>
                        <a:buClrTx/>
                        <a:buSzTx/>
                        <a:buFontTx/>
                        <a:buNone/>
                        <a:tabLst/>
                        <a:defRPr/>
                      </a:pPr>
                      <a:r>
                        <a:rPr lang="ja-JP" altLang="en-US"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２）個人情報をグループ会社等の第三者へ提供する場</a:t>
                      </a:r>
                      <a:endParaRPr lang="en-US" altLang="ja-JP"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120650" marR="34925" indent="-120650" algn="l" defTabSz="914400" rtl="0" eaLnBrk="1" fontAlgn="auto" latinLnBrk="0" hangingPunct="1">
                        <a:lnSpc>
                          <a:spcPts val="1300"/>
                        </a:lnSpc>
                        <a:spcBef>
                          <a:spcPts val="0"/>
                        </a:spcBef>
                        <a:spcAft>
                          <a:spcPts val="0"/>
                        </a:spcAft>
                        <a:buClrTx/>
                        <a:buSzTx/>
                        <a:buFontTx/>
                        <a:buNone/>
                        <a:tabLst/>
                        <a:defRPr/>
                      </a:pPr>
                      <a:r>
                        <a:rPr lang="ja-JP" altLang="en-US"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　　合には求職者は、利用停止・消去請求等の請求を</a:t>
                      </a:r>
                      <a:endParaRPr lang="en-US" altLang="ja-JP"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120650" marR="34925" indent="-120650" algn="l" defTabSz="914400" rtl="0" eaLnBrk="1" fontAlgn="auto" latinLnBrk="0" hangingPunct="1">
                        <a:lnSpc>
                          <a:spcPts val="1300"/>
                        </a:lnSpc>
                        <a:spcBef>
                          <a:spcPts val="0"/>
                        </a:spcBef>
                        <a:spcAft>
                          <a:spcPts val="0"/>
                        </a:spcAft>
                        <a:buClrTx/>
                        <a:buSzTx/>
                        <a:buFontTx/>
                        <a:buNone/>
                        <a:tabLst/>
                        <a:defRPr/>
                      </a:pPr>
                      <a:r>
                        <a:rPr lang="ja-JP" altLang="en-US"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　　トラブルの有無関わらずいつでもできるよ　　　</a:t>
                      </a:r>
                      <a:endParaRPr lang="en-US" altLang="ja-JP"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120650" marR="34925" indent="-120650" algn="l" defTabSz="914400" rtl="0" eaLnBrk="1" fontAlgn="auto" latinLnBrk="0" hangingPunct="1">
                        <a:lnSpc>
                          <a:spcPts val="1300"/>
                        </a:lnSpc>
                        <a:spcBef>
                          <a:spcPts val="0"/>
                        </a:spcBef>
                        <a:spcAft>
                          <a:spcPts val="0"/>
                        </a:spcAft>
                        <a:buClrTx/>
                        <a:buSzTx/>
                        <a:buFontTx/>
                        <a:buNone/>
                        <a:tabLst/>
                        <a:defRPr/>
                      </a:pPr>
                      <a:r>
                        <a:rPr lang="ja-JP" altLang="en-US"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　　うになりました。</a:t>
                      </a:r>
                      <a:endParaRPr lang="en-US" altLang="ja-JP"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120650" marR="34925" indent="-120650" algn="l" defTabSz="914400" rtl="0" eaLnBrk="1" fontAlgn="auto" latinLnBrk="0" hangingPunct="1">
                        <a:lnSpc>
                          <a:spcPts val="1300"/>
                        </a:lnSpc>
                        <a:spcBef>
                          <a:spcPts val="0"/>
                        </a:spcBef>
                        <a:spcAft>
                          <a:spcPts val="0"/>
                        </a:spcAft>
                        <a:buClrTx/>
                        <a:buSzTx/>
                        <a:buFontTx/>
                        <a:buNone/>
                        <a:tabLst/>
                        <a:defRPr/>
                      </a:pPr>
                      <a:r>
                        <a:rPr lang="ja-JP" altLang="en-US"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３）法令違反に対する罰則や立ち入り検査が強化され、</a:t>
                      </a:r>
                      <a:endParaRPr lang="en-US" altLang="ja-JP"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120650" marR="34925" indent="-120650" algn="l" defTabSz="914400" rtl="0" eaLnBrk="1" fontAlgn="auto" latinLnBrk="0" hangingPunct="1">
                        <a:lnSpc>
                          <a:spcPts val="1300"/>
                        </a:lnSpc>
                        <a:spcBef>
                          <a:spcPts val="0"/>
                        </a:spcBef>
                        <a:spcAft>
                          <a:spcPts val="0"/>
                        </a:spcAft>
                        <a:buClrTx/>
                        <a:buSzTx/>
                        <a:buFontTx/>
                        <a:buNone/>
                        <a:tabLst/>
                        <a:defRPr/>
                      </a:pPr>
                      <a:r>
                        <a:rPr lang="ja-JP" altLang="en-US"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　　刑事罰として最大</a:t>
                      </a:r>
                      <a:r>
                        <a:rPr lang="en-US" altLang="ja-JP"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1</a:t>
                      </a:r>
                      <a:r>
                        <a:rPr lang="ja-JP" altLang="en-US"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年以下の懲役又は</a:t>
                      </a:r>
                      <a:r>
                        <a:rPr lang="en-US" altLang="ja-JP"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100</a:t>
                      </a:r>
                      <a:r>
                        <a:rPr lang="ja-JP" altLang="en-US"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万円以</a:t>
                      </a:r>
                      <a:endParaRPr lang="en-US" altLang="ja-JP"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120650" marR="34925" indent="-120650" algn="l" defTabSz="914400" rtl="0" eaLnBrk="1" fontAlgn="auto" latinLnBrk="0" hangingPunct="1">
                        <a:lnSpc>
                          <a:spcPts val="1300"/>
                        </a:lnSpc>
                        <a:spcBef>
                          <a:spcPts val="0"/>
                        </a:spcBef>
                        <a:spcAft>
                          <a:spcPts val="0"/>
                        </a:spcAft>
                        <a:buClrTx/>
                        <a:buSzTx/>
                        <a:buFontTx/>
                        <a:buNone/>
                        <a:tabLst/>
                        <a:defRPr/>
                      </a:pPr>
                      <a:r>
                        <a:rPr lang="ja-JP" altLang="en-US"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　　下の罰金が科されることになりました。</a:t>
                      </a:r>
                      <a:endParaRPr lang="en-US" altLang="ja-JP"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120650" marR="34925" indent="-120650" algn="l" defTabSz="914400" rtl="0" eaLnBrk="1" fontAlgn="auto" latinLnBrk="0" hangingPunct="1">
                        <a:lnSpc>
                          <a:spcPts val="1300"/>
                        </a:lnSpc>
                        <a:spcBef>
                          <a:spcPts val="0"/>
                        </a:spcBef>
                        <a:spcAft>
                          <a:spcPts val="0"/>
                        </a:spcAft>
                        <a:buClrTx/>
                        <a:buSzTx/>
                        <a:buFontTx/>
                        <a:buNone/>
                        <a:tabLst/>
                        <a:defRPr/>
                      </a:pPr>
                      <a:endParaRPr lang="ja-JP" altLang="en-US" sz="1100" b="1"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lang="ja-JP" altLang="en-US" sz="1100" b="1" kern="100" dirty="0">
                          <a:solidFill>
                            <a:schemeClr val="tx1"/>
                          </a:solidFill>
                          <a:effectLst/>
                          <a:highlight>
                            <a:srgbClr val="FFFF00"/>
                          </a:highlight>
                          <a:latin typeface="HG丸ｺﾞｼｯｸM-PRO" panose="020F0600000000000000" pitchFamily="50" charset="-128"/>
                          <a:ea typeface="HG丸ｺﾞｼｯｸM-PRO" panose="020F0600000000000000" pitchFamily="50" charset="-128"/>
                          <a:cs typeface="Times New Roman"/>
                        </a:rPr>
                        <a:t>③採用面接時における注意点①</a:t>
                      </a:r>
                      <a:endParaRPr kumimoji="1" lang="en-US" altLang="ja-JP" sz="1100" b="0" u="none" kern="100" dirty="0">
                        <a:solidFill>
                          <a:schemeClr val="tx1"/>
                        </a:solidFill>
                        <a:effectLst/>
                        <a:highlight>
                          <a:srgbClr val="FFFF00"/>
                        </a:highlight>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kumimoji="1" lang="ja-JP" altLang="en-US" sz="1100" b="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　採用面接時において</a:t>
                      </a:r>
                      <a:r>
                        <a:rPr lang="ja-JP" altLang="en-US"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事前に求職者から提出していた</a:t>
                      </a:r>
                      <a:endParaRPr lang="en-US" altLang="ja-JP"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lang="ja-JP" altLang="en-US"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　だく履歴書・職務経歴書・健康診断書・採用時のアンケート・適正試験結果など全てが個人情報に該当し、採用の可否に関わらず求職者が請求した場合には、どのような目的で使用、管理し・破棄する場合には、どの程度の期間保管し消去するのか等の説明をする義務が発生します。またこのような説明が不足していることでトラブルになるケースが増加しております。このような問題を回避するためにも、個人情報の取り扱いについて自社のホームページに明記し、採用面接をする前にも、どのように取り扱うのかをしっかりと説明しておきましょう。</a:t>
                      </a:r>
                      <a:endParaRPr lang="en-US" altLang="ja-JP"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endParaRPr lang="en-US" altLang="ja-JP" sz="1100" b="1" kern="100" dirty="0">
                        <a:solidFill>
                          <a:schemeClr val="tx1"/>
                        </a:solidFill>
                        <a:effectLst/>
                        <a:highlight>
                          <a:srgbClr val="FFFF00"/>
                        </a:highlight>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lang="ja-JP" altLang="en-US" sz="1100" b="1" kern="100" dirty="0">
                          <a:solidFill>
                            <a:schemeClr val="tx1"/>
                          </a:solidFill>
                          <a:effectLst/>
                          <a:highlight>
                            <a:srgbClr val="FFFF00"/>
                          </a:highlight>
                          <a:latin typeface="HG丸ｺﾞｼｯｸM-PRO" panose="020F0600000000000000" pitchFamily="50" charset="-128"/>
                          <a:ea typeface="HG丸ｺﾞｼｯｸM-PRO" panose="020F0600000000000000" pitchFamily="50" charset="-128"/>
                          <a:cs typeface="Times New Roman"/>
                        </a:rPr>
                        <a:t>④採用面接時における注意点②</a:t>
                      </a:r>
                      <a:endParaRPr lang="en-US" altLang="ja-JP" sz="1100" b="1" kern="100" dirty="0">
                        <a:solidFill>
                          <a:schemeClr val="tx1"/>
                        </a:solidFill>
                        <a:effectLst/>
                        <a:highlight>
                          <a:srgbClr val="FFFF00"/>
                        </a:highlight>
                        <a:latin typeface="HG丸ｺﾞｼｯｸM-PRO" panose="020F0600000000000000" pitchFamily="50" charset="-128"/>
                        <a:ea typeface="HG丸ｺﾞｼｯｸM-PRO" panose="020F0600000000000000" pitchFamily="50" charset="-128"/>
                        <a:cs typeface="Times New Roman"/>
                      </a:endParaRPr>
                    </a:p>
                    <a:p>
                      <a:pPr marL="120650" marR="34925" indent="-120650" algn="l"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schemeClr val="tx1"/>
                          </a:solidFill>
                          <a:effectLst/>
                          <a:highlight>
                            <a:srgbClr val="FFFFFF"/>
                          </a:highlight>
                          <a:uLnTx/>
                          <a:uFillTx/>
                          <a:latin typeface="HG丸ｺﾞｼｯｸM-PRO" panose="020F0600000000000000" pitchFamily="50" charset="-128"/>
                          <a:ea typeface="HG丸ｺﾞｼｯｸM-PRO" panose="020F0600000000000000" pitchFamily="50" charset="-128"/>
                          <a:cs typeface="Times New Roman"/>
                        </a:rPr>
                        <a:t>　</a:t>
                      </a:r>
                      <a:r>
                        <a:rPr kumimoji="1" lang="ja-JP" altLang="en-US" sz="1100" b="0" i="0" u="none" strike="noStrike" kern="1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rPr>
                        <a:t>採用面接において聞いてはいけないこととして、職</a:t>
                      </a:r>
                      <a:endParaRPr kumimoji="1" lang="en-US" altLang="ja-JP" sz="1100" b="0" i="0" u="none" strike="noStrike" kern="1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a:endParaRPr>
                    </a:p>
                  </a:txBody>
                  <a:tcPr marL="50803" marR="50803" marT="50803" marB="50803">
                    <a:solidFill>
                      <a:schemeClr val="bg1"/>
                    </a:solidFill>
                  </a:tcPr>
                </a:tc>
                <a:tc>
                  <a:txBody>
                    <a:bodyPr/>
                    <a:lstStyle/>
                    <a:p>
                      <a:pPr marL="120650" marR="34925" lvl="0" indent="-120650" algn="l" defTabSz="914400" rtl="0" eaLnBrk="1" fontAlgn="auto" latinLnBrk="0" hangingPunct="1">
                        <a:lnSpc>
                          <a:spcPts val="1300"/>
                        </a:lnSpc>
                        <a:spcBef>
                          <a:spcPts val="0"/>
                        </a:spcBef>
                        <a:spcAft>
                          <a:spcPts val="0"/>
                        </a:spcAft>
                        <a:buClrTx/>
                        <a:buSzTx/>
                        <a:buFontTx/>
                        <a:buNone/>
                        <a:tabLst/>
                        <a:defRPr/>
                      </a:pPr>
                      <a:r>
                        <a:rPr kumimoji="1" lang="ja-JP" altLang="en-US" sz="1100" b="1" u="none" kern="100" dirty="0">
                          <a:solidFill>
                            <a:schemeClr val="tx1"/>
                          </a:solidFill>
                          <a:effectLst/>
                          <a:highlight>
                            <a:srgbClr val="FFFFFF"/>
                          </a:highlight>
                          <a:latin typeface="HG丸ｺﾞｼｯｸM-PRO" panose="020F0600000000000000" pitchFamily="50" charset="-128"/>
                          <a:ea typeface="HG丸ｺﾞｼｯｸM-PRO" panose="020F0600000000000000" pitchFamily="50" charset="-128"/>
                          <a:cs typeface="Times New Roman"/>
                        </a:rPr>
                        <a:t>　</a:t>
                      </a:r>
                      <a:r>
                        <a:rPr kumimoji="1" lang="ja-JP" altLang="en-US" sz="1100" b="0" i="0" u="none" strike="noStrike" kern="100" cap="none" spc="0" normalizeH="0" baseline="0" noProof="0" dirty="0">
                          <a:ln>
                            <a:noFill/>
                          </a:ln>
                          <a:solidFill>
                            <a:prstClr val="black"/>
                          </a:solidFill>
                          <a:effectLst/>
                          <a:highlight>
                            <a:srgbClr val="FFFFFF"/>
                          </a:highlight>
                          <a:uLnTx/>
                          <a:uFillTx/>
                          <a:latin typeface="HG丸ｺﾞｼｯｸM-PRO" panose="020F0600000000000000" pitchFamily="50" charset="-128"/>
                          <a:ea typeface="HG丸ｺﾞｼｯｸM-PRO" panose="020F0600000000000000" pitchFamily="50" charset="-128"/>
                          <a:cs typeface="Times New Roman"/>
                        </a:rPr>
                        <a:t>業安定法では次のように定められております。</a:t>
                      </a:r>
                      <a:endParaRPr kumimoji="1" lang="en-US" altLang="ja-JP" sz="1100" b="1" u="none" kern="100" dirty="0">
                        <a:solidFill>
                          <a:schemeClr val="tx1"/>
                        </a:solidFill>
                        <a:effectLst/>
                        <a:highlight>
                          <a:srgbClr val="FFFFFF"/>
                        </a:highlight>
                        <a:latin typeface="HG丸ｺﾞｼｯｸM-PRO" panose="020F0600000000000000" pitchFamily="50" charset="-128"/>
                        <a:ea typeface="HG丸ｺﾞｼｯｸM-PRO" panose="020F0600000000000000" pitchFamily="50" charset="-128"/>
                        <a:cs typeface="Times New Roman"/>
                      </a:endParaRPr>
                    </a:p>
                    <a:p>
                      <a:pPr marL="120650" marR="34925" indent="-120650" algn="l" defTabSz="914400" rtl="0" eaLnBrk="1" fontAlgn="auto" latinLnBrk="0" hangingPunct="1">
                        <a:lnSpc>
                          <a:spcPts val="1300"/>
                        </a:lnSpc>
                        <a:spcBef>
                          <a:spcPts val="0"/>
                        </a:spcBef>
                        <a:spcAft>
                          <a:spcPts val="0"/>
                        </a:spcAft>
                        <a:buClrTx/>
                        <a:buSzTx/>
                        <a:buFontTx/>
                        <a:buNone/>
                        <a:tabLst/>
                        <a:defRPr/>
                      </a:pPr>
                      <a:r>
                        <a:rPr kumimoji="1" lang="ja-JP" altLang="en-US" sz="1100" b="1" i="0" u="none" strike="noStrike" kern="100" cap="none" spc="0" normalizeH="0" baseline="0" noProof="0" dirty="0">
                          <a:ln>
                            <a:noFill/>
                          </a:ln>
                          <a:solidFill>
                            <a:schemeClr val="tx1"/>
                          </a:solidFill>
                          <a:effectLst/>
                          <a:highlight>
                            <a:srgbClr val="FFFFFF"/>
                          </a:highlight>
                          <a:uLnTx/>
                          <a:uFillTx/>
                          <a:latin typeface="HG丸ｺﾞｼｯｸM-PRO" panose="020F0600000000000000" pitchFamily="50" charset="-128"/>
                          <a:ea typeface="HG丸ｺﾞｼｯｸM-PRO" panose="020F0600000000000000" pitchFamily="50" charset="-128"/>
                          <a:cs typeface="Times New Roman"/>
                        </a:rPr>
                        <a:t>　</a:t>
                      </a:r>
                      <a:r>
                        <a:rPr kumimoji="1" lang="ja-JP" altLang="en-US" sz="1100" b="0" i="0" u="none" strike="noStrike" kern="100" cap="none" spc="0" normalizeH="0" baseline="0" noProof="0" dirty="0">
                          <a:ln>
                            <a:noFill/>
                          </a:ln>
                          <a:solidFill>
                            <a:prstClr val="black"/>
                          </a:solidFill>
                          <a:effectLst/>
                          <a:highlight>
                            <a:srgbClr val="FFFFFF"/>
                          </a:highlight>
                          <a:uLnTx/>
                          <a:uFillTx/>
                          <a:latin typeface="HG丸ｺﾞｼｯｸM-PRO" panose="020F0600000000000000" pitchFamily="50" charset="-128"/>
                          <a:ea typeface="HG丸ｺﾞｼｯｸM-PRO" panose="020F0600000000000000" pitchFamily="50" charset="-128"/>
                          <a:cs typeface="Times New Roman"/>
                        </a:rPr>
                        <a:t>１）人種、民族、社会的身分、門地、本籍、出　　</a:t>
                      </a:r>
                      <a:endParaRPr kumimoji="1" lang="en-US" altLang="ja-JP" sz="1100" b="0" i="0" u="none" strike="noStrike" kern="100" cap="none" spc="0" normalizeH="0" baseline="0" noProof="0" dirty="0">
                        <a:ln>
                          <a:noFill/>
                        </a:ln>
                        <a:solidFill>
                          <a:prstClr val="black"/>
                        </a:solidFill>
                        <a:effectLst/>
                        <a:highlight>
                          <a:srgbClr val="FFFFFF"/>
                        </a:highlight>
                        <a:uLnTx/>
                        <a:uFillTx/>
                        <a:latin typeface="HG丸ｺﾞｼｯｸM-PRO" panose="020F0600000000000000" pitchFamily="50" charset="-128"/>
                        <a:ea typeface="HG丸ｺﾞｼｯｸM-PRO" panose="020F0600000000000000" pitchFamily="50" charset="-128"/>
                        <a:cs typeface="Times New Roman"/>
                      </a:endParaRPr>
                    </a:p>
                    <a:p>
                      <a:pPr marL="120650" marR="34925" indent="-120650" algn="l"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prstClr val="black"/>
                          </a:solidFill>
                          <a:effectLst/>
                          <a:highlight>
                            <a:srgbClr val="FFFFFF"/>
                          </a:highlight>
                          <a:uLnTx/>
                          <a:uFillTx/>
                          <a:latin typeface="HG丸ｺﾞｼｯｸM-PRO" panose="020F0600000000000000" pitchFamily="50" charset="-128"/>
                          <a:ea typeface="HG丸ｺﾞｼｯｸM-PRO" panose="020F0600000000000000" pitchFamily="50" charset="-128"/>
                          <a:cs typeface="Times New Roman"/>
                        </a:rPr>
                        <a:t>　　　生地、その他社会的差別の原因となるおそれ　　</a:t>
                      </a:r>
                      <a:endParaRPr kumimoji="1" lang="en-US" altLang="ja-JP" sz="1100" b="0" i="0" u="none" strike="noStrike" kern="100" cap="none" spc="0" normalizeH="0" baseline="0" noProof="0" dirty="0">
                        <a:ln>
                          <a:noFill/>
                        </a:ln>
                        <a:solidFill>
                          <a:prstClr val="black"/>
                        </a:solidFill>
                        <a:effectLst/>
                        <a:highlight>
                          <a:srgbClr val="FFFFFF"/>
                        </a:highlight>
                        <a:uLnTx/>
                        <a:uFillTx/>
                        <a:latin typeface="HG丸ｺﾞｼｯｸM-PRO" panose="020F0600000000000000" pitchFamily="50" charset="-128"/>
                        <a:ea typeface="HG丸ｺﾞｼｯｸM-PRO" panose="020F0600000000000000" pitchFamily="50" charset="-128"/>
                        <a:cs typeface="Times New Roman"/>
                      </a:endParaRPr>
                    </a:p>
                    <a:p>
                      <a:pPr marL="120650" marR="34925" indent="-120650" algn="l"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prstClr val="black"/>
                          </a:solidFill>
                          <a:effectLst/>
                          <a:highlight>
                            <a:srgbClr val="FFFFFF"/>
                          </a:highlight>
                          <a:uLnTx/>
                          <a:uFillTx/>
                          <a:latin typeface="HG丸ｺﾞｼｯｸM-PRO" panose="020F0600000000000000" pitchFamily="50" charset="-128"/>
                          <a:ea typeface="HG丸ｺﾞｼｯｸM-PRO" panose="020F0600000000000000" pitchFamily="50" charset="-128"/>
                          <a:cs typeface="Times New Roman"/>
                        </a:rPr>
                        <a:t>　　　のある事項</a:t>
                      </a:r>
                    </a:p>
                    <a:p>
                      <a:pPr marL="120650" marR="34925" indent="-120650" algn="l"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prstClr val="black"/>
                          </a:solidFill>
                          <a:effectLst/>
                          <a:highlight>
                            <a:srgbClr val="FFFFFF"/>
                          </a:highlight>
                          <a:uLnTx/>
                          <a:uFillTx/>
                          <a:latin typeface="HG丸ｺﾞｼｯｸM-PRO" panose="020F0600000000000000" pitchFamily="50" charset="-128"/>
                          <a:ea typeface="HG丸ｺﾞｼｯｸM-PRO" panose="020F0600000000000000" pitchFamily="50" charset="-128"/>
                          <a:cs typeface="Times New Roman"/>
                        </a:rPr>
                        <a:t>　２）思想および信条</a:t>
                      </a:r>
                    </a:p>
                    <a:p>
                      <a:pPr marL="120650" marR="34925" indent="-120650" algn="l" defTabSz="914400"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prstClr val="black"/>
                          </a:solidFill>
                          <a:effectLst/>
                          <a:highlight>
                            <a:srgbClr val="FFFFFF"/>
                          </a:highlight>
                          <a:uLnTx/>
                          <a:uFillTx/>
                          <a:latin typeface="HG丸ｺﾞｼｯｸM-PRO" panose="020F0600000000000000" pitchFamily="50" charset="-128"/>
                          <a:ea typeface="HG丸ｺﾞｼｯｸM-PRO" panose="020F0600000000000000" pitchFamily="50" charset="-128"/>
                          <a:cs typeface="Times New Roman"/>
                        </a:rPr>
                        <a:t>　３）労働組合への加入状況</a:t>
                      </a: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kumimoji="1" lang="ja-JP" altLang="en-US" sz="1100" b="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　これら個人情報をヒアリングした企業には、ハローワーク等から行政指導や改善命令などの対象になり、さらに改善命令にも応じない場合は、</a:t>
                      </a:r>
                      <a:r>
                        <a:rPr kumimoji="1" lang="en-US" altLang="ja-JP" sz="1100" b="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6</a:t>
                      </a:r>
                      <a:r>
                        <a:rPr kumimoji="1" lang="ja-JP" altLang="en-US" sz="1100" b="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か月以下の懲役または</a:t>
                      </a:r>
                      <a:r>
                        <a:rPr kumimoji="1" lang="en-US" altLang="ja-JP" sz="1100" b="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30</a:t>
                      </a:r>
                      <a:r>
                        <a:rPr kumimoji="1" lang="ja-JP" altLang="en-US" sz="1100" b="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万円以下の罰金刑が科される場合があります。また、原則的に特定の国や地域の出身者、難病を持つ人、障がい者、</a:t>
                      </a:r>
                      <a:r>
                        <a:rPr kumimoji="1" lang="en-US" altLang="ja-JP" sz="1100" b="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LGBTQ</a:t>
                      </a:r>
                      <a:r>
                        <a:rPr kumimoji="1" lang="ja-JP" altLang="en-US" sz="1100" b="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といった性的マイノリティ等の情報も原則として採用の可否としては、なりません。</a:t>
                      </a:r>
                      <a:endParaRPr kumimoji="1" lang="en-US" altLang="ja-JP" sz="1100" b="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endParaRPr kumimoji="1" lang="en-US" altLang="ja-JP" sz="1100" b="0" u="none" kern="100" dirty="0">
                        <a:solidFill>
                          <a:schemeClr val="tx1"/>
                        </a:solidFill>
                        <a:effectLst/>
                        <a:latin typeface="HG丸ｺﾞｼｯｸM-PRO" panose="020F0600000000000000" pitchFamily="50" charset="-128"/>
                        <a:ea typeface="HG丸ｺﾞｼｯｸM-PRO" panose="020F0600000000000000" pitchFamily="50" charset="-128"/>
                        <a:cs typeface="+mn-cs"/>
                      </a:endParaRPr>
                    </a:p>
                    <a:p>
                      <a:pPr marL="120650" marR="34925" lvl="0" indent="-120650" algn="l" defTabSz="914400" rtl="0" eaLnBrk="1" fontAlgn="auto" latinLnBrk="0" hangingPunct="1">
                        <a:lnSpc>
                          <a:spcPts val="1300"/>
                        </a:lnSpc>
                        <a:spcBef>
                          <a:spcPts val="0"/>
                        </a:spcBef>
                        <a:spcAft>
                          <a:spcPts val="0"/>
                        </a:spcAft>
                        <a:buClrTx/>
                        <a:buSzTx/>
                        <a:buFontTx/>
                        <a:buNone/>
                        <a:tabLst/>
                        <a:defRPr/>
                      </a:pPr>
                      <a:r>
                        <a:rPr lang="ja-JP" altLang="en-US" sz="1100" b="1" kern="100" dirty="0">
                          <a:solidFill>
                            <a:schemeClr val="tx1"/>
                          </a:solidFill>
                          <a:effectLst/>
                          <a:highlight>
                            <a:srgbClr val="FFFF00"/>
                          </a:highlight>
                          <a:latin typeface="HG丸ｺﾞｼｯｸM-PRO" panose="020F0600000000000000" pitchFamily="50" charset="-128"/>
                          <a:ea typeface="HG丸ｺﾞｼｯｸM-PRO" panose="020F0600000000000000" pitchFamily="50" charset="-128"/>
                          <a:cs typeface="Times New Roman"/>
                        </a:rPr>
                        <a:t>⑤面接時に聞いてはいけないこと</a:t>
                      </a:r>
                      <a:endParaRPr lang="en-US" altLang="ja-JP" sz="1100" b="1" kern="100" dirty="0">
                        <a:solidFill>
                          <a:schemeClr val="tx1"/>
                        </a:solidFill>
                        <a:effectLst/>
                        <a:highlight>
                          <a:srgbClr val="FFFF00"/>
                        </a:highlight>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kumimoji="1" lang="ja-JP" altLang="en-US"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面接官が特に注意して頂きたい質問として</a:t>
                      </a:r>
                      <a:endParaRPr kumimoji="1" lang="en-US" altLang="ja-JP"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kumimoji="1" lang="ja-JP" altLang="en-US"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１）ご家族はどんなお仕事をされていますか。</a:t>
                      </a: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kumimoji="1" lang="ja-JP" altLang="en-US"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　　ご両親は共働きですか。</a:t>
                      </a:r>
                      <a:endParaRPr kumimoji="1" lang="en-US" altLang="ja-JP"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kumimoji="1" lang="ja-JP" altLang="en-US"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　　お父さんが義父となっていますが、詳しく話し　　</a:t>
                      </a:r>
                      <a:endParaRPr kumimoji="1" lang="en-US" altLang="ja-JP"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kumimoji="1" lang="ja-JP" altLang="en-US"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　　てください。</a:t>
                      </a:r>
                      <a:endParaRPr kumimoji="1" lang="en-US" altLang="ja-JP"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kumimoji="1" lang="ja-JP" altLang="en-US"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　　ご両親の収入はどの程度ですか。</a:t>
                      </a:r>
                      <a:endParaRPr kumimoji="1" lang="en-US" altLang="ja-JP"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kumimoji="1" lang="ja-JP" altLang="en-US"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２）あなたの出身地・本籍地はどちらですか。</a:t>
                      </a: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kumimoji="1" lang="ja-JP" altLang="en-US"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　　お父さんやお母さんの出身地はどこですか。</a:t>
                      </a:r>
                      <a:endParaRPr kumimoji="1" lang="en-US" altLang="ja-JP"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kumimoji="1" lang="ja-JP" altLang="en-US"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３）現在は、持ち家ですか。借家ですか。</a:t>
                      </a:r>
                      <a:endParaRPr kumimoji="1" lang="en-US" altLang="ja-JP"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kumimoji="1" lang="ja-JP" altLang="en-US"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４）ご自宅は、最寄り駅からどのあたりですか。</a:t>
                      </a: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kumimoji="1" lang="ja-JP" altLang="en-US"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５）ご家族は、何か信仰していますか。</a:t>
                      </a:r>
                      <a:endParaRPr kumimoji="1" lang="en-US" altLang="ja-JP"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kumimoji="1" lang="ja-JP" altLang="en-US"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６）支持政党等ありますか</a:t>
                      </a: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kumimoji="1" lang="ja-JP" altLang="en-US"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　　先日の選挙にはいきましたか。</a:t>
                      </a: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kumimoji="1" lang="ja-JP" altLang="en-US"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７）政治に関心がありますか。</a:t>
                      </a:r>
                      <a:endParaRPr kumimoji="1" lang="en-US" altLang="ja-JP"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kumimoji="1" lang="ja-JP" altLang="en-US"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８）労働組合についてどう思いますか。</a:t>
                      </a:r>
                      <a:endParaRPr kumimoji="1" lang="en-US" altLang="ja-JP"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kumimoji="1" lang="ja-JP" altLang="en-US" sz="1100" b="0" kern="100" dirty="0">
                          <a:solidFill>
                            <a:schemeClr val="tx1"/>
                          </a:solidFill>
                          <a:effectLst/>
                          <a:highlight>
                            <a:srgbClr val="FFFFFF"/>
                          </a:highlight>
                          <a:latin typeface="HG丸ｺﾞｼｯｸM-PRO" panose="020F0600000000000000" pitchFamily="50" charset="-128"/>
                          <a:ea typeface="HG丸ｺﾞｼｯｸM-PRO" panose="020F0600000000000000" pitchFamily="50" charset="-128"/>
                          <a:cs typeface="Times New Roman"/>
                        </a:rPr>
                        <a:t>９）</a:t>
                      </a:r>
                      <a:r>
                        <a:rPr kumimoji="1" lang="ja-JP" altLang="en-US"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結婚や出産後も働き続けようと思っていますか。</a:t>
                      </a:r>
                      <a:endParaRPr kumimoji="1" lang="en-US" altLang="ja-JP"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kumimoji="1" lang="ja-JP" altLang="en-US"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１０）結婚・妊娠・出産のご予定はございますか。</a:t>
                      </a:r>
                      <a:endParaRPr kumimoji="1" lang="en-US" altLang="ja-JP"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kumimoji="1" lang="ja-JP" altLang="en-US"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１１）残業は可能ですか、また転勤は可能ですか等。</a:t>
                      </a:r>
                      <a:endParaRPr kumimoji="1" lang="en-US" altLang="ja-JP"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kumimoji="1" lang="ja-JP" altLang="en-US" sz="1100" b="0" kern="100">
                          <a:solidFill>
                            <a:schemeClr val="tx1"/>
                          </a:solidFill>
                          <a:effectLst/>
                          <a:latin typeface="HG丸ｺﾞｼｯｸM-PRO" panose="020F0600000000000000" pitchFamily="50" charset="-128"/>
                          <a:ea typeface="HG丸ｺﾞｼｯｸM-PRO" panose="020F0600000000000000" pitchFamily="50" charset="-128"/>
                          <a:cs typeface="Times New Roman"/>
                        </a:rPr>
                        <a:t>　これら</a:t>
                      </a:r>
                      <a:r>
                        <a:rPr kumimoji="1" lang="ja-JP" altLang="en-US"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の質問をすることが職業安定法や、男女雇</a:t>
                      </a:r>
                      <a:endParaRPr kumimoji="1" lang="en-US" altLang="ja-JP"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kumimoji="1" lang="ja-JP" altLang="en-US"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機会均等法に抵触することになり、ハローワーク等</a:t>
                      </a:r>
                      <a:endParaRPr kumimoji="1" lang="en-US" altLang="ja-JP"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kumimoji="1" lang="ja-JP" altLang="en-US"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から是正指導を受ける場合があります。また、そう</a:t>
                      </a:r>
                      <a:endParaRPr kumimoji="1" lang="en-US" altLang="ja-JP"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kumimoji="1" lang="ja-JP" altLang="en-US"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でなくても、昔から面接の手法として、</a:t>
                      </a:r>
                      <a:r>
                        <a:rPr lang="ja-JP" altLang="en-US"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多数の面接</a:t>
                      </a:r>
                      <a:endParaRPr lang="en-US" altLang="ja-JP"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lang="ja-JP" altLang="en-US"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官が同席したり、求職者の意見を否定するなどの圧</a:t>
                      </a:r>
                      <a:endParaRPr lang="en-US" altLang="ja-JP"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lang="ja-JP" altLang="en-US"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迫面接などは「ハラスメント行為」を連想させる可</a:t>
                      </a:r>
                      <a:endParaRPr lang="en-US" altLang="ja-JP"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lang="ja-JP" altLang="en-US"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能性もあることから、時代錯誤と捉えるべきです。</a:t>
                      </a:r>
                      <a:endParaRPr lang="en-US" altLang="ja-JP"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lang="ja-JP" altLang="en-US"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具体的な対策として、自社で面接マニュアルを作成</a:t>
                      </a:r>
                      <a:endParaRPr lang="en-US" altLang="ja-JP"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lang="ja-JP" altLang="en-US"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したり、事前に面接官同士の打合せを実施すること</a:t>
                      </a:r>
                      <a:endParaRPr lang="en-US" altLang="ja-JP"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lang="ja-JP" altLang="en-US"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でしっかりと準備しましょう。採用時において、お</a:t>
                      </a:r>
                      <a:endParaRPr lang="en-US" altLang="ja-JP"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lang="ja-JP" altLang="en-US"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困り事がございましたら、エムケー人事コンサル</a:t>
                      </a:r>
                      <a:endParaRPr lang="en-US" altLang="ja-JP"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120650" marR="34925" lvl="0" indent="-120650" algn="l" defTabSz="914400" rtl="0" eaLnBrk="1" fontAlgn="auto" latinLnBrk="0" hangingPunct="1">
                        <a:lnSpc>
                          <a:spcPct val="100000"/>
                        </a:lnSpc>
                        <a:spcBef>
                          <a:spcPts val="0"/>
                        </a:spcBef>
                        <a:spcAft>
                          <a:spcPts val="0"/>
                        </a:spcAft>
                        <a:buClrTx/>
                        <a:buSzTx/>
                        <a:buFontTx/>
                        <a:buNone/>
                        <a:tabLst/>
                        <a:defRPr/>
                      </a:pPr>
                      <a:r>
                        <a:rPr lang="ja-JP" altLang="en-US"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ティングまでお気軽にご相談下さい。</a:t>
                      </a:r>
                      <a:endParaRPr lang="en-US" altLang="ja-JP" sz="11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txBody>
                  <a:tcPr marL="50803" marR="50803" marT="50803" marB="50803">
                    <a:solidFill>
                      <a:schemeClr val="bg1"/>
                    </a:solidFill>
                  </a:tcPr>
                </a:tc>
                <a:extLst>
                  <a:ext uri="{0D108BD9-81ED-4DB2-BD59-A6C34878D82A}">
                    <a16:rowId xmlns:a16="http://schemas.microsoft.com/office/drawing/2014/main" val="10002"/>
                  </a:ext>
                </a:extLst>
              </a:tr>
            </a:tbl>
          </a:graphicData>
        </a:graphic>
      </p:graphicFrame>
      <p:sp>
        <p:nvSpPr>
          <p:cNvPr id="9" name="正方形/長方形 8"/>
          <p:cNvSpPr/>
          <p:nvPr/>
        </p:nvSpPr>
        <p:spPr>
          <a:xfrm>
            <a:off x="4843041" y="260853"/>
            <a:ext cx="2609998" cy="646331"/>
          </a:xfrm>
          <a:prstGeom prst="rect">
            <a:avLst/>
          </a:prstGeom>
        </p:spPr>
        <p:txBody>
          <a:bodyPr wrap="square">
            <a:spAutoFit/>
          </a:bodyPr>
          <a:lstStyle/>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社会保険労務士法人</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エムケー人事コンサルティング</a:t>
            </a:r>
            <a:b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第</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80</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号　　令和</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年 </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8</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日発行</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TEL</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03-3676-4952/FAX</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03-3676-4990</a:t>
            </a:r>
            <a:endParaRPr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正方形/長方形 12"/>
          <p:cNvSpPr/>
          <p:nvPr/>
        </p:nvSpPr>
        <p:spPr>
          <a:xfrm>
            <a:off x="299518" y="228810"/>
            <a:ext cx="7020008" cy="10302466"/>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WordArt 81"/>
          <p:cNvSpPr>
            <a:spLocks noChangeArrowheads="1" noChangeShapeType="1" noTextEdit="1"/>
          </p:cNvSpPr>
          <p:nvPr/>
        </p:nvSpPr>
        <p:spPr bwMode="auto">
          <a:xfrm>
            <a:off x="805533" y="271917"/>
            <a:ext cx="3861642" cy="483157"/>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numCol="1" fromWordArt="1">
            <a:prstTxWarp prst="textPlain">
              <a:avLst>
                <a:gd name="adj" fmla="val 50000"/>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buNone/>
            </a:pPr>
            <a:r>
              <a:rPr lang="ja-JP" altLang="en-US" sz="3600" b="1" kern="10" spc="0" dirty="0">
                <a:ln>
                  <a:noFill/>
                </a:ln>
                <a:gradFill rotWithShape="1">
                  <a:gsLst>
                    <a:gs pos="0">
                      <a:srgbClr val="01287F">
                        <a:gamma/>
                        <a:tint val="69804"/>
                        <a:invGamma/>
                      </a:srgbClr>
                    </a:gs>
                    <a:gs pos="100000">
                      <a:srgbClr val="01287F"/>
                    </a:gs>
                  </a:gsLst>
                  <a:lin ang="5400000" scaled="1"/>
                </a:gradFill>
                <a:effectLst>
                  <a:outerShdw dist="45791" dir="2021404" algn="ctr" rotWithShape="0">
                    <a:srgbClr val="B2B2B2">
                      <a:alpha val="80000"/>
                    </a:srgbClr>
                  </a:outerShdw>
                </a:effectLst>
                <a:latin typeface="HGP明朝B"/>
                <a:ea typeface="HGP明朝B"/>
              </a:rPr>
              <a:t>ＭＫ人事</a:t>
            </a:r>
            <a:r>
              <a:rPr lang="en-US" altLang="ja-JP" sz="3600" b="1" kern="10" spc="0" dirty="0">
                <a:ln>
                  <a:noFill/>
                </a:ln>
                <a:gradFill rotWithShape="1">
                  <a:gsLst>
                    <a:gs pos="0">
                      <a:srgbClr val="01287F">
                        <a:gamma/>
                        <a:tint val="69804"/>
                        <a:invGamma/>
                      </a:srgbClr>
                    </a:gs>
                    <a:gs pos="100000">
                      <a:srgbClr val="01287F"/>
                    </a:gs>
                  </a:gsLst>
                  <a:lin ang="5400000" scaled="1"/>
                </a:gradFill>
                <a:effectLst>
                  <a:outerShdw dist="45791" dir="2021404" algn="ctr" rotWithShape="0">
                    <a:srgbClr val="B2B2B2">
                      <a:alpha val="80000"/>
                    </a:srgbClr>
                  </a:outerShdw>
                </a:effectLst>
                <a:latin typeface="HGP明朝B"/>
                <a:ea typeface="HGP明朝B"/>
              </a:rPr>
              <a:t> NEWS</a:t>
            </a:r>
          </a:p>
        </p:txBody>
      </p:sp>
    </p:spTree>
    <p:extLst>
      <p:ext uri="{BB962C8B-B14F-4D97-AF65-F5344CB8AC3E}">
        <p14:creationId xmlns:p14="http://schemas.microsoft.com/office/powerpoint/2010/main" val="42005065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エッセンシャル">
  <a:themeElements>
    <a:clrScheme name="クール">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エッセンシャル">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エッセンシャル">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10950</TotalTime>
  <Words>1116</Words>
  <Application>Microsoft Office PowerPoint</Application>
  <PresentationFormat>ユーザー設定</PresentationFormat>
  <Paragraphs>71</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HGP明朝B</vt:lpstr>
      <vt:lpstr>HG丸ｺﾞｼｯｸM-PRO</vt:lpstr>
      <vt:lpstr>メイリオ</vt:lpstr>
      <vt:lpstr>Arial</vt:lpstr>
      <vt:lpstr>Arial Black</vt:lpstr>
      <vt:lpstr>Calibri</vt:lpstr>
      <vt:lpstr>エッセンシャル</vt:lpstr>
      <vt:lpstr>PowerPoint プレゼンテーション</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MK jinji info</dc:title>
  <dc:creator>mtakai</dc:creator>
  <cp:lastModifiedBy>染川 憲一</cp:lastModifiedBy>
  <cp:revision>821</cp:revision>
  <cp:lastPrinted>2021-05-31T08:30:58Z</cp:lastPrinted>
  <dcterms:created xsi:type="dcterms:W3CDTF">2016-11-18T10:19:33Z</dcterms:created>
  <dcterms:modified xsi:type="dcterms:W3CDTF">2023-07-17T01:51:21Z</dcterms:modified>
</cp:coreProperties>
</file>